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84" r:id="rId2"/>
    <p:sldId id="508" r:id="rId3"/>
    <p:sldId id="272" r:id="rId4"/>
    <p:sldId id="503" r:id="rId5"/>
    <p:sldId id="505" r:id="rId6"/>
    <p:sldId id="510" r:id="rId7"/>
    <p:sldId id="511" r:id="rId8"/>
    <p:sldId id="497" r:id="rId9"/>
    <p:sldId id="515" r:id="rId10"/>
    <p:sldId id="498" r:id="rId11"/>
    <p:sldId id="499" r:id="rId12"/>
    <p:sldId id="500" r:id="rId13"/>
    <p:sldId id="502" r:id="rId14"/>
    <p:sldId id="50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2"/>
    <p:restoredTop sz="95878"/>
  </p:normalViewPr>
  <p:slideViewPr>
    <p:cSldViewPr snapToGrid="0">
      <p:cViewPr varScale="1">
        <p:scale>
          <a:sx n="128" d="100"/>
          <a:sy n="128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03848-963E-6D4D-841D-70734D8A5B9E}" type="datetimeFigureOut">
              <a:rPr kumimoji="1" lang="ja-JP" altLang="en-US" smtClean="0"/>
              <a:t>2023/11/16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5685D-0EC0-B54C-8CAA-22E967EBD6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89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Admin can see your input.</a:t>
            </a:r>
          </a:p>
          <a:p>
            <a:r>
              <a:rPr lang="en-US" dirty="0"/>
              <a:t>What is the Google </a:t>
            </a:r>
            <a:r>
              <a:rPr lang="en-US" dirty="0" err="1"/>
              <a:t>colab</a:t>
            </a:r>
            <a:r>
              <a:rPr lang="en-US" dirty="0"/>
              <a:t>. We do not see your submission.</a:t>
            </a:r>
          </a:p>
          <a:p>
            <a:r>
              <a:rPr lang="en-US" dirty="0"/>
              <a:t>Good thing, user can share.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5685D-0EC0-B54C-8CAA-22E967EBD63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99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5685D-0EC0-B54C-8CAA-22E967EBD63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13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5685D-0EC0-B54C-8CAA-22E967EBD63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19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B0050-B072-0AC2-3F19-58484C2DC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A5599A8-C716-04AB-251E-4D0EECB24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90720C-99AB-C220-FFFD-DF979247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63A7-1180-9F46-9113-DDB31EBF0CB4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2B69B9-67C2-1C3E-41C1-374FD32E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A56902-1862-A8EC-E425-14FA0180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29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11086-0543-92B4-05B6-10B0369B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143CE0-5FDA-1AB9-32F0-B897F8611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FD8B46-4948-CE41-9129-FB7A8BF2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4370-A27C-8843-948D-D3837A18E9E1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0B385F-ED9B-8543-8A48-CEA67845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D112EA-E45F-07D4-08F1-A1A3F3E5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5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7EDC8C-FB70-9F82-ECD4-B223EC231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559488-5C50-A9EF-F09A-9966A416A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384A1C-075D-B81D-2434-4519164E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355-1C56-D449-8F2C-6E8E89959A9D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43A2C1-34C9-338E-0AC6-DA80832D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B92D9B-4DAB-67FF-F99D-43F63338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48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20CE5-00DD-4482-1A14-3EB7F97C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8C3AEC-CC92-43E9-FD54-3EC2DA1A6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A9300C-FD26-850A-B740-87E6EB60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2D3-69E9-5F49-8DC0-C36F5D0B88B8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18BB89-9B38-61B4-00E3-C2B58EA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BD9FA0-8C6C-5FB2-06CD-FD253FB5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62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FED2CA-E7E6-CCC8-5FBD-D707C54F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BA9C88-34AF-2B50-7877-80C59E6B9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029C9B-C091-A36C-6A41-E4FEE762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C4DC-F868-8449-B108-FDF723007EF4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E1640A-6BAC-5002-A543-2C717594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11A6E1-B197-8993-E94C-A67C8E04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21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35F2C-6EC7-848E-B615-287977D6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AAF439-EAC7-9766-8C62-F661CBC5E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5D8D3C-1F22-1B5E-380F-2C2CBB61C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E5281C-08FA-A4D1-B4CC-B22B1B0B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7D70-FB52-7A4B-AE72-F910185BB2A1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AB967F-3081-AF65-9C5B-E55956BA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DE1568-9C4C-33A7-2F1D-5A7CA379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12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A01973-93FC-D635-A6AE-0E5A4936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2D0392-1048-E9D9-861E-1C1DFC14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3B656C-FB1A-C17E-DD55-6CDD69C95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BB85E60-21FE-E950-3058-1ADCBD00E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2559516-41DD-8BB6-1592-3A49252B1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C1DB87-AAAC-A6AC-F45A-1795A068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07CF-76E3-BC49-9010-955E87F7F49F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23FF82-29CD-2BA3-4984-CE046FBC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21D8C43-F943-7462-58D0-E16B49C9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1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984DB5-5771-B152-54EA-149624D0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C6113D-596A-3405-33E2-0CFA1E36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DF09-9633-8F4D-8E7F-7F01CBF7DEA4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7A4A5C-C69E-36F4-E0A9-435B9A34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5A5877-8204-FFE4-BFC4-1E776FC5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86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586153E-A64F-B593-2943-44118266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D55-CA27-F549-92C1-B0FDC885B1C8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EE9D295-6696-9ED2-8E21-7A06AB11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ABBD62-F2C6-2BDE-7561-C52C179C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2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AA6307-91C1-61BF-71E0-7D5DA0AD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6B4F55-22BF-A996-8031-37F4A4E0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789A8A-1ACF-02F9-F225-1681FFE5B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10E097-4AB0-F7D5-932A-FE9565C9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C58E-0567-3D45-AAE4-C65CB10310CD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8B7452-5AFD-434B-7834-365B1607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A1DE25-A23B-5DE7-02A4-7F4A609C7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1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281A6-005D-9363-1642-91C8A51E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343DC4D-1F61-877D-C57A-E86AD19E9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769BEF-F4CC-36DA-D093-50CD41A6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B43919-0A1D-3477-A9C5-2A244C98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BC69-6812-004D-ACC4-F55F409923A6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0D1579-A63D-28ED-9A27-1D59D21F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5A9193-7DC3-B129-E3EA-748D69E6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68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3A333E8-43AF-0437-9DF4-C149B34E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0F4904-1E56-D837-7C6C-1BBCA25E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2955F4-C1A9-3C89-3F4C-2FE7BAA6D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D5C32-AE8A-0D4C-B12D-C27EC58903F4}" type="datetime1">
              <a:rPr kumimoji="1" lang="en-US" altLang="ja-JP" smtClean="0"/>
              <a:t>11/16/23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EA24EE-6022-858D-231B-C5B2C25AB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2C9FD-1423-0194-1CA6-C180B6A9F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2DDA-81C0-8B47-9297-17B3E293A0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2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m.kiharalab.org/algorithm/DeepMainMas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2023.10.19.563151v1.abstrac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.kiharalab.org/users/registerpage" TargetMode="External"/><Relationship Id="rId2" Type="http://schemas.openxmlformats.org/officeDocument/2006/relationships/hyperlink" Target="https://em.kiharala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.kiharalab.org/job/viewjob/1605134d4bdc9c1fcc51e7df4bdda310" TargetMode="External"/><Relationship Id="rId2" Type="http://schemas.openxmlformats.org/officeDocument/2006/relationships/hyperlink" Target="https://em.kiharalab.org/job/viewjob/09f2a6b6a14ad5f210c33abb1c70511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m.kiharalab.org/job/viewjob/a6d42fccb442da6861365e6d1dd8192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.kiharalab.org/job/viewjob/a6d42fccb442da6861365e6d1dd819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6" descr="スポーツゲーム, 野球 が含まれている画像&#10;&#10;自動的に生成された説明">
            <a:extLst>
              <a:ext uri="{FF2B5EF4-FFF2-40B4-BE49-F238E27FC236}">
                <a16:creationId xmlns:a16="http://schemas.microsoft.com/office/drawing/2014/main" id="{753ABAB3-5C1C-0A54-719D-B7B65B6D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93" y="3656963"/>
            <a:ext cx="2312098" cy="293228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2DA1260-F34D-6CDA-2096-C86D3A8F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DeepMainMast</a:t>
            </a:r>
            <a:r>
              <a:rPr lang="en-US" altLang="ja-JP" dirty="0"/>
              <a:t> Tutorial</a:t>
            </a:r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66471A-1DDE-F3FD-762B-017785BE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Protein Structure Modeling: DeepMainmast on</a:t>
            </a:r>
            <a:r>
              <a:rPr lang="ja-JP" altLang="en-US"/>
              <a:t> </a:t>
            </a:r>
            <a:r>
              <a:rPr lang="en-US" altLang="ja-JP" b="1" dirty="0"/>
              <a:t>Web server</a:t>
            </a:r>
          </a:p>
          <a:p>
            <a:pPr lvl="1"/>
            <a:r>
              <a:rPr lang="en-US" altLang="ja-JP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https://em.kiharalab.org/algorithm/DeepMainMast</a:t>
            </a:r>
            <a:endParaRPr lang="en-US" altLang="ja-JP" dirty="0"/>
          </a:p>
          <a:p>
            <a:r>
              <a:rPr lang="en-US" altLang="ja-JP" dirty="0"/>
              <a:t>DeepMainmast on </a:t>
            </a:r>
            <a:r>
              <a:rPr lang="en-US" altLang="ja-JP" b="1" dirty="0"/>
              <a:t>Google </a:t>
            </a:r>
            <a:r>
              <a:rPr lang="en-US" altLang="ja-JP" b="1" dirty="0" err="1"/>
              <a:t>Colab</a:t>
            </a:r>
            <a:endParaRPr lang="en-US" altLang="ja-JP" b="1" dirty="0"/>
          </a:p>
          <a:p>
            <a:pPr lvl="1"/>
            <a:r>
              <a:rPr lang="en-US" altLang="ja-JP" dirty="0"/>
              <a:t>Google </a:t>
            </a:r>
            <a:r>
              <a:rPr lang="en-US" altLang="ja-JP" dirty="0" err="1"/>
              <a:t>Colab</a:t>
            </a:r>
            <a:r>
              <a:rPr lang="en-US" altLang="ja-JP" dirty="0"/>
              <a:t> is a free cloud service from Google that provides an environment similar to </a:t>
            </a:r>
            <a:r>
              <a:rPr lang="en-US" altLang="ja-JP" dirty="0" err="1"/>
              <a:t>Jupyter</a:t>
            </a:r>
            <a:r>
              <a:rPr lang="en-US" altLang="ja-JP" dirty="0"/>
              <a:t> Notebooks.</a:t>
            </a:r>
          </a:p>
          <a:p>
            <a:pPr lvl="1"/>
            <a:r>
              <a:rPr lang="en-US" altLang="ja-JP" i="0" u="none" strike="noStrike" dirty="0">
                <a:solidFill>
                  <a:srgbClr val="1F23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altLang="ja-JP" i="0" u="none" strike="noStrike" dirty="0" err="1">
                <a:solidFill>
                  <a:srgbClr val="1F23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github.com</a:t>
            </a:r>
            <a:r>
              <a:rPr lang="en-US" altLang="ja-JP" i="0" u="none" strike="noStrike" dirty="0">
                <a:solidFill>
                  <a:srgbClr val="1F23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i="0" u="none" strike="noStrike" dirty="0" err="1">
                <a:solidFill>
                  <a:srgbClr val="1F23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kiharalab</a:t>
            </a:r>
            <a:r>
              <a:rPr lang="en-US" altLang="ja-JP" i="0" u="none" strike="noStrike" dirty="0">
                <a:solidFill>
                  <a:srgbClr val="1F23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i="0" u="none" strike="noStrike" dirty="0" err="1">
                <a:solidFill>
                  <a:srgbClr val="1F23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DeepMainMast</a:t>
            </a:r>
            <a:endParaRPr lang="en-US" altLang="ja-JP" i="0" u="none" strike="noStrike" dirty="0">
              <a:solidFill>
                <a:srgbClr val="1F232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/>
          </a:p>
          <a:p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337000D-FABE-677B-BE1B-5C05C98F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61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254368-A7EF-2D63-F0BA-63ADBC2DA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13" y="1164060"/>
            <a:ext cx="7772400" cy="3291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5B59F7-B873-4901-74CE-5C44AF16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660"/>
          </a:xfrm>
        </p:spPr>
        <p:txBody>
          <a:bodyPr/>
          <a:lstStyle/>
          <a:p>
            <a:r>
              <a:rPr lang="en-US" dirty="0"/>
              <a:t>Set Job name and input a map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D9906-1F13-D5D3-8029-D318B6C6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68C83-DD13-FE80-B777-C2BAF636E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399" y="4081133"/>
            <a:ext cx="7772400" cy="26403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A82B21-A033-580A-ADEF-89894F479B78}"/>
              </a:ext>
            </a:extLst>
          </p:cNvPr>
          <p:cNvCxnSpPr>
            <a:cxnSpLocks/>
          </p:cNvCxnSpPr>
          <p:nvPr/>
        </p:nvCxnSpPr>
        <p:spPr>
          <a:xfrm flipH="1">
            <a:off x="3826933" y="3418878"/>
            <a:ext cx="779480" cy="2729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573B81-C0B3-A7B7-5DB9-8164660A2296}"/>
              </a:ext>
            </a:extLst>
          </p:cNvPr>
          <p:cNvCxnSpPr>
            <a:cxnSpLocks/>
          </p:cNvCxnSpPr>
          <p:nvPr/>
        </p:nvCxnSpPr>
        <p:spPr>
          <a:xfrm>
            <a:off x="3826933" y="5828486"/>
            <a:ext cx="92004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C980-98C9-5B95-5170-33693BC2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a sequence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9BF9-E1F9-84D3-7B0E-E9FD1166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3DE0B-C6C5-2C3E-6978-A9E244032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9" y="1250421"/>
            <a:ext cx="7772400" cy="263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39371-8AB5-04C9-177D-88EEAF28DDB7}"/>
              </a:ext>
            </a:extLst>
          </p:cNvPr>
          <p:cNvSpPr txBox="1"/>
          <p:nvPr/>
        </p:nvSpPr>
        <p:spPr>
          <a:xfrm>
            <a:off x="4069644" y="3217029"/>
            <a:ext cx="7927623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&gt;2513A</a:t>
            </a:r>
          </a:p>
          <a:p>
            <a:r>
              <a:rPr lang="en-US" dirty="0"/>
              <a:t>SERIVISPTSRQEGHAELVMEVDDEGIVTKGRYFSITPVRGLEKMVTGKAPETAPVMVQRICGVCPIPHTLASVEAIDDSLDIEVPKAGRLLRELTLAAHHVNSHAIHHFLIAPDFVPENLMADAINSVS</a:t>
            </a:r>
          </a:p>
          <a:p>
            <a:r>
              <a:rPr lang="en-US" dirty="0"/>
              <a:t>&gt;2513B</a:t>
            </a:r>
          </a:p>
          <a:p>
            <a:r>
              <a:rPr lang="en-US" dirty="0"/>
              <a:t>KPRIGYIHLSGCTGDAMSLTENYDILAELLTNMVDIVYGQTLVDLWEMPEMDLALVEGSVCLQDEHSLHELKELREKAKLVCAFGSCAATGCFTRYSRGG</a:t>
            </a:r>
          </a:p>
          <a:p>
            <a:r>
              <a:rPr lang="en-US" dirty="0"/>
              <a:t>&gt;2513C</a:t>
            </a:r>
          </a:p>
          <a:p>
            <a:r>
              <a:rPr lang="en-US" dirty="0"/>
              <a:t>VLGTYKEIVSARSTDREIQKLAQDGGIVTGLLAYALDEGIIEGAVVAGPGEEFWKPQPMVAMSSDELKAAAGTKYTFSPNVMMLKKAVRQYGIEKLGTVAIPCQTMGIRKMQTYPFGVRFLADKIKLLVGIYCMENFPYTSLQTFI</a:t>
            </a:r>
          </a:p>
        </p:txBody>
      </p:sp>
    </p:spTree>
    <p:extLst>
      <p:ext uri="{BB962C8B-B14F-4D97-AF65-F5344CB8AC3E}">
        <p14:creationId xmlns:p14="http://schemas.microsoft.com/office/powerpoint/2010/main" val="386309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65DD-0584-E5A5-BBEB-86BF6BDC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Upload AF2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7B1CF-93ED-8336-4AAB-196D0521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74BF2-104C-BCC7-7259-F22975003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6952"/>
            <a:ext cx="7772400" cy="345245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2B9814-B1D0-8F16-2D1D-F96F1D3CF849}"/>
              </a:ext>
            </a:extLst>
          </p:cNvPr>
          <p:cNvCxnSpPr>
            <a:cxnSpLocks/>
          </p:cNvCxnSpPr>
          <p:nvPr/>
        </p:nvCxnSpPr>
        <p:spPr>
          <a:xfrm flipH="1">
            <a:off x="2771420" y="3672308"/>
            <a:ext cx="127000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1872-85E6-94BE-C9A5-9EAF41A2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 Model in 3D viewer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81D831-4ECD-322B-BB45-275A9D36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FFCD6-4CD7-9DA9-A0ED-9167EB08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7394"/>
            <a:ext cx="7772400" cy="4872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250E89-0446-9BC4-3FEE-08AA7F1D67B3}"/>
              </a:ext>
            </a:extLst>
          </p:cNvPr>
          <p:cNvSpPr txBox="1"/>
          <p:nvPr/>
        </p:nvSpPr>
        <p:spPr>
          <a:xfrm>
            <a:off x="7940616" y="5268162"/>
            <a:ext cx="408316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●</a:t>
            </a:r>
            <a:r>
              <a:rPr lang="en-US" sz="2800" dirty="0"/>
              <a:t>Low confidence region</a:t>
            </a:r>
          </a:p>
          <a:p>
            <a:r>
              <a:rPr lang="en-US" sz="2800" dirty="0">
                <a:solidFill>
                  <a:srgbClr val="0070C0"/>
                </a:solidFill>
              </a:rPr>
              <a:t>●</a:t>
            </a:r>
            <a:r>
              <a:rPr lang="en-US" sz="2800" dirty="0"/>
              <a:t>High confidence region</a:t>
            </a:r>
          </a:p>
        </p:txBody>
      </p:sp>
    </p:spTree>
    <p:extLst>
      <p:ext uri="{BB962C8B-B14F-4D97-AF65-F5344CB8AC3E}">
        <p14:creationId xmlns:p14="http://schemas.microsoft.com/office/powerpoint/2010/main" val="164623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56DA-5BAD-46F2-39D2-D0ED994A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DeepMainmast: Command 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FDC2D-9FBF-3085-700F-1F7C370CD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kiharalab</a:t>
            </a:r>
            <a:r>
              <a:rPr lang="en-US" dirty="0"/>
              <a:t>/</a:t>
            </a:r>
            <a:r>
              <a:rPr lang="en-US" dirty="0" err="1"/>
              <a:t>DeepMainMast</a:t>
            </a:r>
            <a:endParaRPr lang="en-US" dirty="0"/>
          </a:p>
          <a:p>
            <a:endParaRPr lang="en-US" dirty="0"/>
          </a:p>
          <a:p>
            <a:r>
              <a:rPr lang="en-US" dirty="0"/>
              <a:t>Full control of the DeepMainmast pipeline.</a:t>
            </a:r>
          </a:p>
          <a:p>
            <a:r>
              <a:rPr lang="en-US" dirty="0"/>
              <a:t>Rosetta can generate multiple full-atom models.</a:t>
            </a:r>
          </a:p>
          <a:p>
            <a:r>
              <a:rPr lang="en-US" dirty="0"/>
              <a:t>Detail Instructions: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kiharalab</a:t>
            </a:r>
            <a:r>
              <a:rPr lang="en-US" dirty="0"/>
              <a:t>/</a:t>
            </a:r>
            <a:r>
              <a:rPr lang="en-US" dirty="0" err="1"/>
              <a:t>DeepMainMast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D564A-9EA6-1BCB-0D95-82F1257C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97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6567AC-5274-6A0B-40D2-D3EC958A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DeepMainmast on</a:t>
            </a:r>
            <a:br>
              <a:rPr kumimoji="1" lang="en-US" altLang="ja-JP" dirty="0"/>
            </a:br>
            <a:r>
              <a:rPr kumimoji="1" lang="en-US" altLang="ja-JP" dirty="0"/>
              <a:t>EM Server, Google </a:t>
            </a:r>
            <a:r>
              <a:rPr kumimoji="1" lang="en-US" altLang="ja-JP" dirty="0" err="1"/>
              <a:t>Colab</a:t>
            </a:r>
            <a:r>
              <a:rPr kumimoji="1" lang="en-US" altLang="ja-JP" dirty="0"/>
              <a:t>,</a:t>
            </a:r>
            <a:r>
              <a:rPr kumimoji="1" lang="ja-JP" altLang="en-US"/>
              <a:t> </a:t>
            </a:r>
            <a:r>
              <a:rPr kumimoji="1" lang="en-US" altLang="ja-JP" dirty="0"/>
              <a:t>or</a:t>
            </a:r>
            <a:r>
              <a:rPr kumimoji="1" lang="ja-JP" altLang="en-US"/>
              <a:t> </a:t>
            </a:r>
            <a:r>
              <a:rPr kumimoji="1" lang="en-US" altLang="ja-JP" dirty="0"/>
              <a:t>Source</a:t>
            </a:r>
            <a:r>
              <a:rPr kumimoji="1" lang="ja-JP" altLang="en-US"/>
              <a:t> </a:t>
            </a:r>
            <a:r>
              <a:rPr kumimoji="1" lang="en-US" altLang="ja-JP" dirty="0"/>
              <a:t>Code</a:t>
            </a:r>
            <a:endParaRPr kumimoji="1"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E4DA2E24-15C3-1A03-8A03-AE2E05298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553331"/>
              </p:ext>
            </p:extLst>
          </p:nvPr>
        </p:nvGraphicFramePr>
        <p:xfrm>
          <a:off x="838200" y="1825625"/>
          <a:ext cx="1076959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514">
                  <a:extLst>
                    <a:ext uri="{9D8B030D-6E8A-4147-A177-3AD203B41FA5}">
                      <a16:colId xmlns:a16="http://schemas.microsoft.com/office/drawing/2014/main" val="1873281254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1175959326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1915116005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1220583592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16968524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2509324554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673398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Installing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Confidential?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Hardware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Computational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Time Limits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Full-Atom Modeling &amp; Refinement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Parameters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19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Web</a:t>
                      </a:r>
                      <a:r>
                        <a:rPr kumimoji="1" lang="ja-JP" altLang="en-US" b="1"/>
                        <a:t> </a:t>
                      </a:r>
                      <a:r>
                        <a:rPr kumimoji="1" lang="en-US" altLang="ja-JP" b="1" dirty="0"/>
                        <a:t>Server</a:t>
                      </a:r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n/a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CPU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cores</a:t>
                      </a:r>
                    </a:p>
                    <a:p>
                      <a:pPr algn="ctr"/>
                      <a:r>
                        <a:rPr kumimoji="1" lang="en-US" altLang="ja-JP" dirty="0"/>
                        <a:t>GPU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(24GB)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unlimited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Available</a:t>
                      </a:r>
                    </a:p>
                    <a:p>
                      <a:pPr algn="ctr"/>
                      <a:r>
                        <a:rPr kumimoji="1" lang="en-US" altLang="ja-JP" dirty="0"/>
                        <a:t>(Rosetta)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~4 full-atom Models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03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Google</a:t>
                      </a:r>
                      <a:r>
                        <a:rPr kumimoji="1" lang="ja-JP" altLang="en-US" b="1"/>
                        <a:t> </a:t>
                      </a:r>
                      <a:r>
                        <a:rPr kumimoji="1" lang="en-US" altLang="ja-JP" b="1" dirty="0" err="1"/>
                        <a:t>Colab</a:t>
                      </a:r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Automated in notebook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CPU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cores</a:t>
                      </a:r>
                    </a:p>
                    <a:p>
                      <a:pPr algn="ctr"/>
                      <a:r>
                        <a:rPr kumimoji="1" lang="en-US" altLang="ja-JP" dirty="0"/>
                        <a:t>GPU (15GB)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~4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hours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(free)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Only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</a:t>
                      </a:r>
                      <a:r>
                        <a:rPr kumimoji="1" lang="en-US" altLang="ja-JP" dirty="0">
                          <a:latin typeface="Symbol" pitchFamily="2" charset="2"/>
                        </a:rPr>
                        <a:t>a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modeling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~4 C</a:t>
                      </a:r>
                      <a:r>
                        <a:rPr kumimoji="1" lang="en-US" altLang="ja-JP" dirty="0">
                          <a:latin typeface="Symbol" pitchFamily="2" charset="2"/>
                        </a:rPr>
                        <a:t>a </a:t>
                      </a:r>
                      <a:r>
                        <a:rPr kumimoji="1" lang="en-US" altLang="ja-JP" dirty="0"/>
                        <a:t>Models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95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Install</a:t>
                      </a:r>
                      <a:r>
                        <a:rPr kumimoji="1" lang="ja-JP" altLang="en-US" b="1"/>
                        <a:t> </a:t>
                      </a:r>
                      <a:r>
                        <a:rPr kumimoji="1" lang="en-US" altLang="ja-JP" b="1" dirty="0"/>
                        <a:t>code</a:t>
                      </a:r>
                      <a:r>
                        <a:rPr kumimoji="1" lang="ja-JP" altLang="en-US" b="1"/>
                        <a:t> </a:t>
                      </a:r>
                      <a:r>
                        <a:rPr kumimoji="1" lang="en-US" altLang="ja-JP" b="1" dirty="0"/>
                        <a:t>from</a:t>
                      </a:r>
                      <a:r>
                        <a:rPr kumimoji="1" lang="ja-JP" altLang="en-US" b="1"/>
                        <a:t> </a:t>
                      </a:r>
                      <a:r>
                        <a:rPr kumimoji="1" lang="en-US" altLang="ja-JP" b="1" dirty="0"/>
                        <a:t>GitHub</a:t>
                      </a:r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Python-</a:t>
                      </a:r>
                      <a:r>
                        <a:rPr kumimoji="1" lang="en-US" altLang="ja-JP" dirty="0" err="1"/>
                        <a:t>conda</a:t>
                      </a:r>
                      <a:r>
                        <a:rPr kumimoji="1" lang="en-US" altLang="ja-JP" dirty="0"/>
                        <a:t> environment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Yes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8~ CPU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cores</a:t>
                      </a:r>
                    </a:p>
                    <a:p>
                      <a:pPr algn="ctr"/>
                      <a:r>
                        <a:rPr kumimoji="1" lang="en-US" altLang="ja-JP" dirty="0"/>
                        <a:t>GPU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(&gt;</a:t>
                      </a:r>
                      <a:r>
                        <a:rPr kumimoji="1" lang="ja-JP" altLang="en-US"/>
                        <a:t> </a:t>
                      </a:r>
                      <a:r>
                        <a:rPr kumimoji="1" lang="en-US" altLang="ja-JP" dirty="0"/>
                        <a:t>10GB)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unlimited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Available</a:t>
                      </a:r>
                    </a:p>
                    <a:p>
                      <a:pPr algn="ctr"/>
                      <a:r>
                        <a:rPr kumimoji="1" lang="en-US" altLang="ja-JP" dirty="0"/>
                        <a:t>(Rosetta)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Full control</a:t>
                      </a:r>
                    </a:p>
                    <a:p>
                      <a:pPr algn="ctr"/>
                      <a:r>
                        <a:rPr kumimoji="1" lang="en-US" altLang="ja-JP" dirty="0"/>
                        <a:t>~20 full-atom Models </a:t>
                      </a:r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863843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0D508C-3E3D-B059-991B-5706A18A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EEA64-C7A1-FB89-32E2-404C1D0F6D63}"/>
              </a:ext>
            </a:extLst>
          </p:cNvPr>
          <p:cNvSpPr txBox="1"/>
          <p:nvPr/>
        </p:nvSpPr>
        <p:spPr>
          <a:xfrm>
            <a:off x="530942" y="5766619"/>
            <a:ext cx="110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3"/>
              </a:rPr>
              <a:t>Terashi, Genki, et al. "Integrated Protocol of Protein Structure Modeling for Cryo-EM with Deep Learning and Structure Prediction." </a:t>
            </a:r>
            <a:r>
              <a:rPr lang="en-US" b="0" i="1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3"/>
              </a:rPr>
              <a:t>bioRxiv</a:t>
            </a:r>
            <a:r>
              <a:rPr lang="en-US" b="0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3"/>
              </a:rPr>
              <a:t> (2023)</a:t>
            </a: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1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988A-2AEC-3E45-BAD6-DC7D92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(optional)</a:t>
            </a:r>
            <a:r>
              <a:rPr lang="zh-CN" altLang="en-US" dirty="0"/>
              <a:t> </a:t>
            </a:r>
            <a:r>
              <a:rPr lang="en-US" altLang="zh-CN" dirty="0"/>
              <a:t>Registration</a:t>
            </a:r>
            <a:r>
              <a:rPr lang="zh-CN" altLang="en-US" dirty="0"/>
              <a:t> </a:t>
            </a:r>
            <a:r>
              <a:rPr lang="en-US" altLang="zh-CN" dirty="0"/>
              <a:t>in Web server</a:t>
            </a:r>
            <a:br>
              <a:rPr lang="en-US" altLang="zh-CN" dirty="0"/>
            </a:br>
            <a:r>
              <a:rPr lang="en-US" sz="4400" dirty="0">
                <a:hlinkClick r:id="rId2"/>
              </a:rPr>
              <a:t>https://</a:t>
            </a:r>
            <a:r>
              <a:rPr lang="en-US" sz="4400" dirty="0" err="1">
                <a:hlinkClick r:id="rId2"/>
              </a:rPr>
              <a:t>em.kiharalab.org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9DC44-0B73-8482-EDBC-C5B74FF3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66"/>
            <a:ext cx="10515600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https://em.kiharalab.org/users/registerpage</a:t>
            </a:r>
            <a:endParaRPr lang="en-US" dirty="0"/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You will need to verify your email address to activate the account. The email will usually arrive instantly, but it might also take up to 1-2 hours.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C2076-AFFC-19FF-5DA7-423EF395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12687"/>
            <a:ext cx="2053459" cy="3080188"/>
          </a:xfrm>
          <a:prstGeom prst="rect">
            <a:avLst/>
          </a:prstGeom>
        </p:spPr>
      </p:pic>
      <p:pic>
        <p:nvPicPr>
          <p:cNvPr id="1026" name="Picture 2" descr="Step 1 Screenshot">
            <a:extLst>
              <a:ext uri="{FF2B5EF4-FFF2-40B4-BE49-F238E27FC236}">
                <a16:creationId xmlns:a16="http://schemas.microsoft.com/office/drawing/2014/main" id="{852C219A-EAE2-D1CC-1B03-FA4DBD01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62" y="3352526"/>
            <a:ext cx="2448538" cy="32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B528CB-9469-DD7C-49E3-07385F67A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252" y="3886961"/>
            <a:ext cx="5613400" cy="2461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A4964-D98A-0F0E-D727-CEE70C4E8CD3}"/>
              </a:ext>
            </a:extLst>
          </p:cNvPr>
          <p:cNvSpPr txBox="1"/>
          <p:nvPr/>
        </p:nvSpPr>
        <p:spPr>
          <a:xfrm>
            <a:off x="8194062" y="35176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Job History</a:t>
            </a:r>
          </a:p>
        </p:txBody>
      </p:sp>
    </p:spTree>
    <p:extLst>
      <p:ext uri="{BB962C8B-B14F-4D97-AF65-F5344CB8AC3E}">
        <p14:creationId xmlns:p14="http://schemas.microsoft.com/office/powerpoint/2010/main" val="389845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FEC8-E509-7DBD-C55C-71031467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DeepMainmast in Web Server </a:t>
            </a:r>
            <a:r>
              <a:rPr lang="en-US" sz="4000" dirty="0"/>
              <a:t>https://</a:t>
            </a:r>
            <a:r>
              <a:rPr lang="en-US" sz="4000" dirty="0" err="1"/>
              <a:t>em.kiharalab.org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BA4C4-D7A0-310D-531B-5709589ED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FAST 24GB GPU card</a:t>
            </a:r>
          </a:p>
          <a:p>
            <a:r>
              <a:rPr lang="en-US" dirty="0"/>
              <a:t>8-core CPU</a:t>
            </a:r>
          </a:p>
          <a:p>
            <a:r>
              <a:rPr lang="en-US" dirty="0"/>
              <a:t>No CPU time limitation</a:t>
            </a:r>
          </a:p>
          <a:p>
            <a:r>
              <a:rPr lang="en-US" dirty="0"/>
              <a:t>Full-atom building &amp; refinement</a:t>
            </a:r>
          </a:p>
          <a:p>
            <a:r>
              <a:rPr lang="en-US" dirty="0"/>
              <a:t>https://</a:t>
            </a:r>
            <a:r>
              <a:rPr lang="en-US" dirty="0" err="1"/>
              <a:t>em.kiharalab.org</a:t>
            </a:r>
            <a:r>
              <a:rPr lang="en-US" dirty="0"/>
              <a:t>/algorithm/</a:t>
            </a:r>
            <a:r>
              <a:rPr lang="en-US" dirty="0" err="1"/>
              <a:t>DeepMainMast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>
                <a:hlinkClick r:id="rId2"/>
              </a:rPr>
              <a:t>https://em.kiharalab.org/job/viewjob/09f2a6b6a14ad5f210c33abb1c70511c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em.kiharalab.org</a:t>
            </a:r>
            <a:r>
              <a:rPr lang="en-US" dirty="0">
                <a:hlinkClick r:id="rId3"/>
              </a:rPr>
              <a:t>/job/</a:t>
            </a:r>
            <a:r>
              <a:rPr lang="en-US" dirty="0" err="1">
                <a:hlinkClick r:id="rId3"/>
              </a:rPr>
              <a:t>viewjob</a:t>
            </a:r>
            <a:r>
              <a:rPr lang="en-US" dirty="0">
                <a:hlinkClick r:id="rId3"/>
              </a:rPr>
              <a:t>/1605134d4bdc9c1fcc51e7df4bdda310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DD10E-1004-F364-D945-C707F547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F442DDA-81C0-8B47-9297-17B3E293A009}" type="slidenum">
              <a:rPr kumimoji="1" lang="ja-JP" altLang="en-US" smtClean="0"/>
              <a:pPr>
                <a:spcAft>
                  <a:spcPts val="600"/>
                </a:spcAft>
              </a:pPr>
              <a:t>4</a:t>
            </a:fld>
            <a:endParaRPr kumimoji="1" lang="ja-JP" altLang="en-US"/>
          </a:p>
        </p:txBody>
      </p:sp>
      <p:pic>
        <p:nvPicPr>
          <p:cNvPr id="4" name="Picture 3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E682B483-6DA6-9029-136D-8A748A3C1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144" y="1293636"/>
            <a:ext cx="5405942" cy="2270496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7D342F-CA10-1264-86B6-E65B7A311AE0}"/>
              </a:ext>
            </a:extLst>
          </p:cNvPr>
          <p:cNvSpPr/>
          <p:nvPr/>
        </p:nvSpPr>
        <p:spPr>
          <a:xfrm>
            <a:off x="8468078" y="1293636"/>
            <a:ext cx="1817511" cy="2270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2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7D57-41A3-24F8-73B9-E98DC285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DeepMainmast in Web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EB27A-A3E3-86D5-C1DF-9163D690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DE118-E45A-A342-D416-094C891C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6" y="1690688"/>
            <a:ext cx="5840539" cy="2851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EAF0E-AC12-12CF-43EB-DA3E8135B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90688"/>
            <a:ext cx="5954615" cy="3956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D2A37-F5FD-EAB0-3A6A-2A43A5FF7A58}"/>
              </a:ext>
            </a:extLst>
          </p:cNvPr>
          <p:cNvSpPr txBox="1"/>
          <p:nvPr/>
        </p:nvSpPr>
        <p:spPr>
          <a:xfrm>
            <a:off x="10345150" y="2215353"/>
            <a:ext cx="14157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AF2 models</a:t>
            </a:r>
          </a:p>
          <a:p>
            <a:r>
              <a:rPr lang="en-US" dirty="0"/>
              <a:t>(optional)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638BCE-0DAB-34B5-B7B4-49945B427E4E}"/>
              </a:ext>
            </a:extLst>
          </p:cNvPr>
          <p:cNvCxnSpPr>
            <a:cxnSpLocks/>
          </p:cNvCxnSpPr>
          <p:nvPr/>
        </p:nvCxnSpPr>
        <p:spPr>
          <a:xfrm flipH="1">
            <a:off x="9913350" y="2400019"/>
            <a:ext cx="431800" cy="4550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C68DEC-E650-3A4D-3D5E-F85DF799BB24}"/>
              </a:ext>
            </a:extLst>
          </p:cNvPr>
          <p:cNvSpPr txBox="1"/>
          <p:nvPr/>
        </p:nvSpPr>
        <p:spPr>
          <a:xfrm>
            <a:off x="7305826" y="4270695"/>
            <a:ext cx="46340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Full-Atom model building &amp; Refinement by Rosetta (optional)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5C03FA-40E3-396C-2676-1D37A28D7038}"/>
              </a:ext>
            </a:extLst>
          </p:cNvPr>
          <p:cNvCxnSpPr>
            <a:cxnSpLocks/>
          </p:cNvCxnSpPr>
          <p:nvPr/>
        </p:nvCxnSpPr>
        <p:spPr>
          <a:xfrm flipH="1">
            <a:off x="6601089" y="4593860"/>
            <a:ext cx="704737" cy="4290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098078-3665-639C-8ADF-2E7308E45E9C}"/>
              </a:ext>
            </a:extLst>
          </p:cNvPr>
          <p:cNvSpPr txBox="1"/>
          <p:nvPr/>
        </p:nvSpPr>
        <p:spPr>
          <a:xfrm>
            <a:off x="1798050" y="1540844"/>
            <a:ext cx="35958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Contour Level (reduce CPU time)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26ACCD-49EE-76C4-D348-082ADC31F411}"/>
              </a:ext>
            </a:extLst>
          </p:cNvPr>
          <p:cNvCxnSpPr>
            <a:cxnSpLocks/>
          </p:cNvCxnSpPr>
          <p:nvPr/>
        </p:nvCxnSpPr>
        <p:spPr>
          <a:xfrm flipH="1">
            <a:off x="1366250" y="1725510"/>
            <a:ext cx="431800" cy="4550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241FE0-24F5-716F-CD83-B669B4B23991}"/>
              </a:ext>
            </a:extLst>
          </p:cNvPr>
          <p:cNvSpPr txBox="1"/>
          <p:nvPr/>
        </p:nvSpPr>
        <p:spPr>
          <a:xfrm>
            <a:off x="637175" y="4974737"/>
            <a:ext cx="5206279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&gt;2513A</a:t>
            </a:r>
          </a:p>
          <a:p>
            <a:r>
              <a:rPr lang="en-US" sz="1100" dirty="0"/>
              <a:t>SERIVISPTSRQEGHAELVMEVDDEGIVTKGRYFSITPVRGLEKMVTGKAPETAPVMVQRICGVCPIPHTLASVEA</a:t>
            </a:r>
          </a:p>
          <a:p>
            <a:r>
              <a:rPr lang="en-US" sz="1100" dirty="0"/>
              <a:t>&gt;2513B</a:t>
            </a:r>
          </a:p>
          <a:p>
            <a:r>
              <a:rPr lang="en-US" sz="1100" dirty="0"/>
              <a:t>KPRIGYIHLSGCTGDAMSLTENYDILAELLTNMVDIVYGQTLVDLWEMPEMDLALVEGSVCLQDEHSLHELKELREKAKLVCAG</a:t>
            </a:r>
          </a:p>
          <a:p>
            <a:r>
              <a:rPr lang="en-US" sz="1100" dirty="0"/>
              <a:t>&gt;2513C</a:t>
            </a:r>
          </a:p>
          <a:p>
            <a:r>
              <a:rPr lang="en-US" sz="1100" dirty="0"/>
              <a:t>VLGTYKEIVSARSTDREIQKLAQDGGIVTGLLAYALDEGIIEGAVVAGPGEEFWKPQPMVAMSSDELKAAAGTKYTEKLGTVAIPCQTMGIRKMQTYPFGVRFLADKIKLLVGIYCMENFPYTSLQTFI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C4497A-C895-830D-3E39-65B6C959D5D7}"/>
              </a:ext>
            </a:extLst>
          </p:cNvPr>
          <p:cNvSpPr txBox="1"/>
          <p:nvPr/>
        </p:nvSpPr>
        <p:spPr>
          <a:xfrm>
            <a:off x="1582150" y="4732360"/>
            <a:ext cx="32967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Sequence File (FASTA format)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E7DCD5-2622-D2FF-0FDE-A9277D3C48F9}"/>
              </a:ext>
            </a:extLst>
          </p:cNvPr>
          <p:cNvCxnSpPr>
            <a:cxnSpLocks/>
          </p:cNvCxnSpPr>
          <p:nvPr/>
        </p:nvCxnSpPr>
        <p:spPr>
          <a:xfrm flipH="1" flipV="1">
            <a:off x="820150" y="4299732"/>
            <a:ext cx="335550" cy="6750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00AD31-1F24-4686-A0B2-B6E84818D6BF}"/>
              </a:ext>
            </a:extLst>
          </p:cNvPr>
          <p:cNvSpPr txBox="1"/>
          <p:nvPr/>
        </p:nvSpPr>
        <p:spPr>
          <a:xfrm>
            <a:off x="2097170" y="2492352"/>
            <a:ext cx="1043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EM map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C00CCE-EE22-7BCE-1679-8DEF02D56245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1176648" y="2677018"/>
            <a:ext cx="920522" cy="3597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5FBE68D-727B-9A81-4516-CECF1B801D7F}"/>
              </a:ext>
            </a:extLst>
          </p:cNvPr>
          <p:cNvSpPr txBox="1"/>
          <p:nvPr/>
        </p:nvSpPr>
        <p:spPr>
          <a:xfrm>
            <a:off x="7416582" y="3386349"/>
            <a:ext cx="46340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Chain ID assignment for Homo-oligomer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4A343C-B112-5C3B-3CC3-D8432AC3E2EA}"/>
              </a:ext>
            </a:extLst>
          </p:cNvPr>
          <p:cNvCxnSpPr>
            <a:cxnSpLocks/>
          </p:cNvCxnSpPr>
          <p:nvPr/>
        </p:nvCxnSpPr>
        <p:spPr>
          <a:xfrm flipH="1">
            <a:off x="6711845" y="3709514"/>
            <a:ext cx="704737" cy="4290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2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A0EC777-F74D-FEB9-805C-57F546AF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EMD-1461 (res. 3.8Å)</a:t>
            </a:r>
            <a:br>
              <a:rPr lang="en-US" dirty="0">
                <a:latin typeface="+mj-lt"/>
              </a:rPr>
            </a:br>
            <a:r>
              <a:rPr lang="en-US" sz="3600" dirty="0">
                <a:latin typeface="+mj-lt"/>
                <a:hlinkClick r:id="rId2"/>
              </a:rPr>
              <a:t>https://em.kiharalab.org/job/viewjob/a6d42fccb442da6861365e6d1dd81926</a:t>
            </a:r>
            <a:br>
              <a:rPr lang="en-US" dirty="0">
                <a:latin typeface="+mj-lt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A06F3-852E-C727-A7F0-068A8F5F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0DF29-A50E-3AE4-ABB7-0F7F9E13505B}"/>
              </a:ext>
            </a:extLst>
          </p:cNvPr>
          <p:cNvSpPr txBox="1"/>
          <p:nvPr/>
        </p:nvSpPr>
        <p:spPr>
          <a:xfrm>
            <a:off x="182470" y="648866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Model1: C-alpha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16CCE-5853-75C6-F517-C08C98B33EF8}"/>
              </a:ext>
            </a:extLst>
          </p:cNvPr>
          <p:cNvSpPr txBox="1"/>
          <p:nvPr/>
        </p:nvSpPr>
        <p:spPr>
          <a:xfrm>
            <a:off x="6078521" y="6488668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Model2: C-alpha Model only confident regions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D2D94A-1B4E-9737-784B-117E18399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18" y="1454012"/>
            <a:ext cx="5700720" cy="5034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160AD5-0AEE-5905-1FA6-7E1F6AB25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341" y="1493964"/>
            <a:ext cx="5707517" cy="49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0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BA2BA41-D25E-2C0E-E97F-0734CE54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EMD-1461 (res. 3.8Å)</a:t>
            </a:r>
            <a:br>
              <a:rPr lang="en-US" dirty="0">
                <a:latin typeface="+mj-lt"/>
              </a:rPr>
            </a:br>
            <a:r>
              <a:rPr lang="en-US" sz="3600" dirty="0">
                <a:latin typeface="+mj-lt"/>
                <a:hlinkClick r:id="rId3"/>
              </a:rPr>
              <a:t>https://em.kiharalab.org/job/viewjob/a6d42fccb442da6861365e6d1dd81926</a:t>
            </a:r>
            <a:br>
              <a:rPr lang="en-US" dirty="0">
                <a:latin typeface="+mj-lt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A06F3-852E-C727-A7F0-068A8F5F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02A6C-9F05-C189-D08E-D34589554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0094"/>
            <a:ext cx="7772400" cy="45397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EB0AB0-B97A-FA7C-741A-2BACBC44F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600" y="1523293"/>
            <a:ext cx="7772400" cy="4526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E24D6-C806-EEB6-79C7-B5556EA62876}"/>
              </a:ext>
            </a:extLst>
          </p:cNvPr>
          <p:cNvSpPr txBox="1"/>
          <p:nvPr/>
        </p:nvSpPr>
        <p:spPr>
          <a:xfrm>
            <a:off x="1024845" y="6004529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Model3: Full-Atom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E503B-A34F-B2F1-6103-323B52796DC6}"/>
              </a:ext>
            </a:extLst>
          </p:cNvPr>
          <p:cNvSpPr txBox="1"/>
          <p:nvPr/>
        </p:nvSpPr>
        <p:spPr>
          <a:xfrm>
            <a:off x="5483348" y="601845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Model4: Full-Atom Model only confident regions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5D807F-2D48-F92F-1D47-3ECF0841B05F}"/>
              </a:ext>
            </a:extLst>
          </p:cNvPr>
          <p:cNvSpPr txBox="1"/>
          <p:nvPr/>
        </p:nvSpPr>
        <p:spPr>
          <a:xfrm>
            <a:off x="765439" y="1690688"/>
            <a:ext cx="352372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●</a:t>
            </a:r>
            <a:r>
              <a:rPr lang="en-US" sz="2400" dirty="0"/>
              <a:t>Low confidence region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●</a:t>
            </a:r>
            <a:r>
              <a:rPr lang="en-US" sz="2400" dirty="0"/>
              <a:t>High confidence region</a:t>
            </a:r>
          </a:p>
        </p:txBody>
      </p:sp>
    </p:spTree>
    <p:extLst>
      <p:ext uri="{BB962C8B-B14F-4D97-AF65-F5344CB8AC3E}">
        <p14:creationId xmlns:p14="http://schemas.microsoft.com/office/powerpoint/2010/main" val="314906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0952-C611-BB95-7DB7-11509CC3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DeepMainmast Google </a:t>
            </a:r>
            <a:r>
              <a:rPr lang="en-US" dirty="0" err="1"/>
              <a:t>Colab</a:t>
            </a:r>
            <a:r>
              <a:rPr lang="en-US" dirty="0"/>
              <a:t>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1D9CF-1327-E12C-8BB9-70EA09F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716463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kiharalab</a:t>
            </a:r>
            <a:r>
              <a:rPr lang="en-US" dirty="0"/>
              <a:t>/</a:t>
            </a:r>
            <a:r>
              <a:rPr lang="en-US" dirty="0" err="1"/>
              <a:t>DeepMainMast</a:t>
            </a:r>
            <a:endParaRPr lang="en-US" dirty="0"/>
          </a:p>
          <a:p>
            <a:pPr lvl="1"/>
            <a:r>
              <a:rPr lang="en-US" dirty="0"/>
              <a:t>Free and confidential. </a:t>
            </a:r>
            <a:r>
              <a:rPr lang="en-US" b="1" dirty="0"/>
              <a:t>4-hour limitation</a:t>
            </a:r>
            <a:r>
              <a:rPr lang="en-US" dirty="0"/>
              <a:t>. 2CPU cores. 15GB GPU.</a:t>
            </a:r>
          </a:p>
          <a:p>
            <a:pPr lvl="1"/>
            <a:r>
              <a:rPr lang="en-US" dirty="0"/>
              <a:t>Can not use full-atom model building and refinement.</a:t>
            </a:r>
          </a:p>
          <a:p>
            <a:pPr lvl="1"/>
            <a:r>
              <a:rPr lang="en-US" dirty="0"/>
              <a:t>Limited number of parameter combinations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DE30F-3FE6-A6AA-AC4D-24E5858C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6EB39-FD11-0CFB-0350-D5F018EA8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3" y="3220925"/>
            <a:ext cx="10988485" cy="35005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132D81-D2C7-0040-AA4A-39FC4CCB650D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5966820"/>
            <a:ext cx="395111" cy="5720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15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61B81F-1E80-086D-9FED-0D1C4F224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68" y="1478305"/>
            <a:ext cx="7772400" cy="4878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D0E28-314D-3EC4-3ABC-C408C17A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[Connect GPU]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36B32-7EED-4D39-6E1A-903599B1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2DDA-81C0-8B47-9297-17B3E293A009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89B39B-6C90-3B2B-088F-AE7BB8FD9B1E}"/>
              </a:ext>
            </a:extLst>
          </p:cNvPr>
          <p:cNvCxnSpPr>
            <a:cxnSpLocks/>
          </p:cNvCxnSpPr>
          <p:nvPr/>
        </p:nvCxnSpPr>
        <p:spPr>
          <a:xfrm flipH="1">
            <a:off x="6902110" y="1104861"/>
            <a:ext cx="1084916" cy="7468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67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6B8C3BC5-D499-7C44-951B-F53F42955B5B}" vid="{1B510110-870A-D24A-BA44-1C578D9D092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20659</TotalTime>
  <Words>587</Words>
  <Application>Microsoft Macintosh PowerPoint</Application>
  <PresentationFormat>Widescreen</PresentationFormat>
  <Paragraphs>121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游ゴシック</vt:lpstr>
      <vt:lpstr>Arial</vt:lpstr>
      <vt:lpstr>Roboto</vt:lpstr>
      <vt:lpstr>Symbol</vt:lpstr>
      <vt:lpstr>Office テーマ</vt:lpstr>
      <vt:lpstr>DeepMainMast Tutorial</vt:lpstr>
      <vt:lpstr>DeepMainmast on EM Server, Google Colab, or Source Code</vt:lpstr>
      <vt:lpstr>(optional) Registration in Web server https://em.kiharalab.org</vt:lpstr>
      <vt:lpstr>DeepMainmast in Web Server https://em.kiharalab.org</vt:lpstr>
      <vt:lpstr>DeepMainmast in Web Server</vt:lpstr>
      <vt:lpstr>EMD-1461 (res. 3.8Å) https://em.kiharalab.org/job/viewjob/a6d42fccb442da6861365e6d1dd81926 </vt:lpstr>
      <vt:lpstr>EMD-1461 (res. 3.8Å) https://em.kiharalab.org/job/viewjob/a6d42fccb442da6861365e6d1dd81926 </vt:lpstr>
      <vt:lpstr>DeepMainmast Google Colab version</vt:lpstr>
      <vt:lpstr>Click [Connect GPU]</vt:lpstr>
      <vt:lpstr>Set Job name and input a map file</vt:lpstr>
      <vt:lpstr>Upload a sequence file</vt:lpstr>
      <vt:lpstr>Optional: Upload AF2 models</vt:lpstr>
      <vt:lpstr>Ca Model in 3D viewer</vt:lpstr>
      <vt:lpstr>DeepMainmast: Command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DeepMainmast: Protein Structure Modeling for Cryo-EM Using Deep Learning </dc:title>
  <dc:creator>Genki Terashi</dc:creator>
  <cp:lastModifiedBy>Wang, Xiao</cp:lastModifiedBy>
  <cp:revision>115</cp:revision>
  <dcterms:created xsi:type="dcterms:W3CDTF">2023-05-10T17:41:30Z</dcterms:created>
  <dcterms:modified xsi:type="dcterms:W3CDTF">2023-11-16T20:20:30Z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2023-11-16T20:20:30Z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6661ca89-29b1-48a0-8356-7bd085fa2e8d</vt:lpwstr>
  </property>
  <property fmtid="{D5CDD505-2E9C-101B-9397-08002B2CF9AE}" pid="8" name="MSIP_Label_4044bd30-2ed7-4c9d-9d12-46200872a97b_ContentBits">
    <vt:lpwstr>0</vt:lpwstr>
  </property>
</Properties>
</file>