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84" r:id="rId2"/>
    <p:sldId id="509" r:id="rId3"/>
    <p:sldId id="487" r:id="rId4"/>
    <p:sldId id="272" r:id="rId5"/>
    <p:sldId id="488" r:id="rId6"/>
    <p:sldId id="489" r:id="rId7"/>
    <p:sldId id="490" r:id="rId8"/>
    <p:sldId id="491" r:id="rId9"/>
    <p:sldId id="492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2"/>
    <p:restoredTop sz="95878"/>
  </p:normalViewPr>
  <p:slideViewPr>
    <p:cSldViewPr snapToGrid="0">
      <p:cViewPr varScale="1">
        <p:scale>
          <a:sx n="128" d="100"/>
          <a:sy n="128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03848-963E-6D4D-841D-70734D8A5B9E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5685D-0EC0-B54C-8CAA-22E967EB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89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B0050-B072-0AC2-3F19-58484C2DC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5599A8-C716-04AB-251E-4D0EECB24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90720C-99AB-C220-FFFD-DF97924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63A7-1180-9F46-9113-DDB31EBF0CB4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2B69B9-67C2-1C3E-41C1-374FD32E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A56902-1862-A8EC-E425-14FA0180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29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11086-0543-92B4-05B6-10B0369B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143CE0-5FDA-1AB9-32F0-B897F8611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FD8B46-4948-CE41-9129-FB7A8BF2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4370-A27C-8843-948D-D3837A18E9E1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0B385F-ED9B-8543-8A48-CEA67845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D112EA-E45F-07D4-08F1-A1A3F3E5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5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7EDC8C-FB70-9F82-ECD4-B223EC231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559488-5C50-A9EF-F09A-9966A416A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384A1C-075D-B81D-2434-4519164E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355-1C56-D449-8F2C-6E8E89959A9D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43A2C1-34C9-338E-0AC6-DA80832D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B92D9B-4DAB-67FF-F99D-43F63338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48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20CE5-00DD-4482-1A14-3EB7F97C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8C3AEC-CC92-43E9-FD54-3EC2DA1A6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A9300C-FD26-850A-B740-87E6EB60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2D3-69E9-5F49-8DC0-C36F5D0B88B8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18BB89-9B38-61B4-00E3-C2B58EA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BD9FA0-8C6C-5FB2-06CD-FD253FB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62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FED2CA-E7E6-CCC8-5FBD-D707C54F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BA9C88-34AF-2B50-7877-80C59E6B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029C9B-C091-A36C-6A41-E4FEE762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C4DC-F868-8449-B108-FDF723007EF4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E1640A-6BAC-5002-A543-2C717594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11A6E1-B197-8993-E94C-A67C8E04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21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35F2C-6EC7-848E-B615-287977D6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AAF439-EAC7-9766-8C62-F661CBC5E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5D8D3C-1F22-1B5E-380F-2C2CBB61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E5281C-08FA-A4D1-B4CC-B22B1B0B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7D70-FB52-7A4B-AE72-F910185BB2A1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AB967F-3081-AF65-9C5B-E55956BA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DE1568-9C4C-33A7-2F1D-5A7CA379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12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A01973-93FC-D635-A6AE-0E5A4936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2D0392-1048-E9D9-861E-1C1DFC14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3B656C-FB1A-C17E-DD55-6CDD69C95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BB85E60-21FE-E950-3058-1ADCBD00E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559516-41DD-8BB6-1592-3A49252B1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C1DB87-AAAC-A6AC-F45A-1795A068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07CF-76E3-BC49-9010-955E87F7F49F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23FF82-29CD-2BA3-4984-CE046FBC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1D8C43-F943-7462-58D0-E16B49C9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984DB5-5771-B152-54EA-149624D0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C6113D-596A-3405-33E2-0CFA1E36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DF09-9633-8F4D-8E7F-7F01CBF7DEA4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7A4A5C-C69E-36F4-E0A9-435B9A3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5A5877-8204-FFE4-BFC4-1E776FC5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86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86153E-A64F-B593-2943-44118266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D55-CA27-F549-92C1-B0FDC885B1C8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E9D295-6696-9ED2-8E21-7A06AB11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ABBD62-F2C6-2BDE-7561-C52C179C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2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AA6307-91C1-61BF-71E0-7D5DA0AD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6B4F55-22BF-A996-8031-37F4A4E0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789A8A-1ACF-02F9-F225-1681FFE5B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10E097-4AB0-F7D5-932A-FE9565C9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C58E-0567-3D45-AAE4-C65CB10310CD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8B7452-5AFD-434B-7834-365B1607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A1DE25-A23B-5DE7-02A4-7F4A609C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1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281A6-005D-9363-1642-91C8A51E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343DC4D-1F61-877D-C57A-E86AD19E9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769BEF-F4CC-36DA-D093-50CD41A6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B43919-0A1D-3477-A9C5-2A244C98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BC69-6812-004D-ACC4-F55F409923A6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0D1579-A63D-28ED-9A27-1D59D21F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5A9193-7DC3-B129-E3EA-748D69E6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6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3A333E8-43AF-0437-9DF4-C149B34E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0F4904-1E56-D837-7C6C-1BBCA25E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2955F4-C1A9-3C89-3F4C-2FE7BAA6D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D5C32-AE8A-0D4C-B12D-C27EC58903F4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EA24EE-6022-858D-231B-C5B2C25AB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2C9FD-1423-0194-1CA6-C180B6A9F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2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m.kiharalab.org/algorithm/daqsco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592-022-01574-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m.kiharalab.org/job/viewjob/8167be2225a124319cd9a833ba8985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.kiharalab.org/users/registerpage" TargetMode="External"/><Relationship Id="rId2" Type="http://schemas.openxmlformats.org/officeDocument/2006/relationships/hyperlink" Target="https://em.kiharala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A1260-F34D-6CDA-2096-C86D3A8F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DAQ</a:t>
            </a:r>
            <a:r>
              <a:rPr lang="zh-CN" altLang="en-US" dirty="0"/>
              <a:t> </a:t>
            </a:r>
            <a:r>
              <a:rPr lang="en-US" altLang="ja-JP" dirty="0"/>
              <a:t>Tutorial</a:t>
            </a:r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66471A-1DDE-F3FD-762B-017785BE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Model Assessment: DAQ</a:t>
            </a:r>
            <a:r>
              <a:rPr lang="ja-JP" altLang="en-US"/>
              <a:t> </a:t>
            </a:r>
            <a:r>
              <a:rPr lang="en-US" altLang="ja-JP" dirty="0"/>
              <a:t>score</a:t>
            </a:r>
            <a:r>
              <a:rPr lang="ja-JP" altLang="en-US"/>
              <a:t> </a:t>
            </a:r>
            <a:r>
              <a:rPr lang="en-US" altLang="ja-JP" dirty="0"/>
              <a:t>on</a:t>
            </a:r>
            <a:r>
              <a:rPr lang="ja-JP" altLang="en-US"/>
              <a:t> </a:t>
            </a:r>
            <a:r>
              <a:rPr lang="en-US" altLang="ja-JP" b="1" dirty="0"/>
              <a:t>Web</a:t>
            </a:r>
            <a:r>
              <a:rPr lang="ja-JP" altLang="en-US" b="1"/>
              <a:t> </a:t>
            </a:r>
            <a:r>
              <a:rPr lang="en-US" altLang="ja-JP" b="1" dirty="0"/>
              <a:t>server</a:t>
            </a:r>
          </a:p>
          <a:p>
            <a:pPr lvl="1"/>
            <a:r>
              <a:rPr lang="en-US" altLang="ja-JP" dirty="0">
                <a:hlinkClick r:id="rId2"/>
              </a:rPr>
              <a:t>https://em.kiharalab.org/algorithm/daqscore</a:t>
            </a:r>
            <a:endParaRPr lang="en-US" altLang="ja-JP" dirty="0"/>
          </a:p>
          <a:p>
            <a:r>
              <a:rPr lang="en-US" altLang="ja-JP" dirty="0"/>
              <a:t>DAQ score</a:t>
            </a:r>
            <a:r>
              <a:rPr lang="ja-JP" altLang="en-US"/>
              <a:t> </a:t>
            </a:r>
            <a:r>
              <a:rPr lang="en-US" altLang="ja-JP" dirty="0"/>
              <a:t>on </a:t>
            </a:r>
            <a:r>
              <a:rPr lang="en-US" altLang="ja-JP" b="1" dirty="0"/>
              <a:t>Google </a:t>
            </a:r>
            <a:r>
              <a:rPr lang="en-US" altLang="ja-JP" b="1" dirty="0" err="1"/>
              <a:t>Colab</a:t>
            </a:r>
            <a:endParaRPr lang="en-US" altLang="ja-JP" b="1" dirty="0"/>
          </a:p>
          <a:p>
            <a:pPr lvl="1"/>
            <a:r>
              <a:rPr lang="en-US" altLang="ja-JP" dirty="0"/>
              <a:t>https://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kiharalab</a:t>
            </a:r>
            <a:r>
              <a:rPr lang="en-US" altLang="ja-JP" dirty="0"/>
              <a:t>/DAQ</a:t>
            </a:r>
          </a:p>
          <a:p>
            <a:endParaRPr lang="en-US" altLang="ja-JP" dirty="0"/>
          </a:p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37000D-FABE-677B-BE1B-5C05C98F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F068EF8-9697-0448-C055-5A546F40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00" y="2949697"/>
            <a:ext cx="4097888" cy="30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567AC-5274-6A0B-40D2-D3EC958A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DAQ score on</a:t>
            </a:r>
            <a:br>
              <a:rPr kumimoji="1" lang="en-US" altLang="ja-JP" dirty="0"/>
            </a:br>
            <a:r>
              <a:rPr kumimoji="1" lang="en-US" altLang="ja-JP" dirty="0"/>
              <a:t>EM Server, Google </a:t>
            </a:r>
            <a:r>
              <a:rPr kumimoji="1" lang="en-US" altLang="ja-JP" dirty="0" err="1"/>
              <a:t>Colab</a:t>
            </a:r>
            <a:r>
              <a:rPr kumimoji="1" lang="en-US" altLang="ja-JP" dirty="0"/>
              <a:t>,</a:t>
            </a:r>
            <a:r>
              <a:rPr kumimoji="1" lang="ja-JP" altLang="en-US"/>
              <a:t> </a:t>
            </a:r>
            <a:r>
              <a:rPr kumimoji="1" lang="en-US" altLang="ja-JP" dirty="0"/>
              <a:t>or</a:t>
            </a:r>
            <a:r>
              <a:rPr kumimoji="1" lang="ja-JP" altLang="en-US"/>
              <a:t> </a:t>
            </a:r>
            <a:r>
              <a:rPr kumimoji="1" lang="en-US" altLang="ja-JP" dirty="0"/>
              <a:t>Source</a:t>
            </a:r>
            <a:r>
              <a:rPr kumimoji="1" lang="ja-JP" altLang="en-US"/>
              <a:t> </a:t>
            </a:r>
            <a:r>
              <a:rPr kumimoji="1" lang="en-US" altLang="ja-JP" dirty="0"/>
              <a:t>Code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0D508C-3E3D-B059-991B-5706A18A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8F0A5-0B71-C71B-C4B4-AE4D04E2E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コンテンツ プレースホルダー 4">
            <a:extLst>
              <a:ext uri="{FF2B5EF4-FFF2-40B4-BE49-F238E27FC236}">
                <a16:creationId xmlns:a16="http://schemas.microsoft.com/office/drawing/2014/main" id="{20A064AE-0DB1-71C2-0B4F-039E7B541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119447"/>
              </p:ext>
            </p:extLst>
          </p:nvPr>
        </p:nvGraphicFramePr>
        <p:xfrm>
          <a:off x="838200" y="1825625"/>
          <a:ext cx="10515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8732812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759593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151160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205835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96852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09324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Installing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Confidential?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Hardware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Computational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Time Limits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Visualization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19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Web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/>
                        <a:t>Server</a:t>
                      </a:r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n/a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cores</a:t>
                      </a:r>
                    </a:p>
                    <a:p>
                      <a:pPr algn="ctr"/>
                      <a:r>
                        <a:rPr kumimoji="1" lang="en-US" altLang="ja-JP" dirty="0"/>
                        <a:t>GPU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(24GB)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unlimited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3D model</a:t>
                      </a:r>
                    </a:p>
                    <a:p>
                      <a:pPr algn="ctr"/>
                      <a:r>
                        <a:rPr kumimoji="1" lang="en-US" altLang="ja-JP" b="1" dirty="0"/>
                        <a:t>2D graph</a:t>
                      </a:r>
                      <a:endParaRPr kumimoji="1" lang="ja-JP" alt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03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Google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 err="1"/>
                        <a:t>Colab</a:t>
                      </a:r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Automated in notebook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cores</a:t>
                      </a:r>
                    </a:p>
                    <a:p>
                      <a:pPr algn="ctr"/>
                      <a:r>
                        <a:rPr kumimoji="1" lang="en-US" altLang="ja-JP" dirty="0"/>
                        <a:t>GPU (15GB)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~4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hours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(free)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3D model</a:t>
                      </a:r>
                    </a:p>
                    <a:p>
                      <a:pPr algn="ctr"/>
                      <a:r>
                        <a:rPr kumimoji="1" lang="en-US" altLang="ja-JP" b="1" dirty="0"/>
                        <a:t>2D graph</a:t>
                      </a:r>
                      <a:endParaRPr kumimoji="1" lang="ja-JP" alt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95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Install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/>
                        <a:t>code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/>
                        <a:t>from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/>
                        <a:t>GitHub</a:t>
                      </a:r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Python-</a:t>
                      </a:r>
                      <a:r>
                        <a:rPr kumimoji="1" lang="en-US" altLang="ja-JP" dirty="0" err="1"/>
                        <a:t>conda</a:t>
                      </a:r>
                      <a:r>
                        <a:rPr kumimoji="1" lang="en-US" altLang="ja-JP" dirty="0"/>
                        <a:t> environment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8~ CPU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cores</a:t>
                      </a:r>
                    </a:p>
                    <a:p>
                      <a:pPr algn="ctr"/>
                      <a:r>
                        <a:rPr kumimoji="1" lang="en-US" altLang="ja-JP" dirty="0"/>
                        <a:t>GPU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(&gt;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10GB)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unlimited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n/a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8638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F710C46-A0C0-CF2C-72FB-EBCE195DB9FE}"/>
              </a:ext>
            </a:extLst>
          </p:cNvPr>
          <p:cNvSpPr txBox="1"/>
          <p:nvPr/>
        </p:nvSpPr>
        <p:spPr>
          <a:xfrm>
            <a:off x="838200" y="6033184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2"/>
              </a:rPr>
              <a:t>Terashi, Genki, et al. "Residue-wise local quality estimation for protein models from cryo-EM maps." </a:t>
            </a:r>
            <a:r>
              <a:rPr lang="en-US" b="0" i="1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2"/>
              </a:rPr>
              <a:t>Nature Methods</a:t>
            </a:r>
            <a:r>
              <a:rPr lang="en-US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2"/>
              </a:rPr>
              <a:t> 19.9 (2022): 1116-1125.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2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E0E170-E1CF-07E7-64CE-AF4E8A783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7598" cy="4244975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em.kiharalab.org</a:t>
            </a:r>
            <a:r>
              <a:rPr kumimoji="1" lang="en-US" altLang="ja-JP" dirty="0"/>
              <a:t>/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Input Example:</a:t>
            </a:r>
          </a:p>
          <a:p>
            <a:pPr lvl="1"/>
            <a:r>
              <a:rPr kumimoji="1" lang="en-US" altLang="ja-JP" dirty="0"/>
              <a:t>MAP file: EMD-31563</a:t>
            </a:r>
          </a:p>
          <a:p>
            <a:pPr lvl="2"/>
            <a:r>
              <a:rPr kumimoji="1" lang="en-US" altLang="ja-JP" dirty="0"/>
              <a:t>https://</a:t>
            </a:r>
            <a:r>
              <a:rPr kumimoji="1" lang="en-US" altLang="ja-JP" dirty="0" err="1"/>
              <a:t>www.emdataresource.org</a:t>
            </a:r>
            <a:r>
              <a:rPr kumimoji="1" lang="en-US" altLang="ja-JP" dirty="0"/>
              <a:t>/EMD-31563</a:t>
            </a:r>
          </a:p>
          <a:p>
            <a:pPr lvl="1"/>
            <a:r>
              <a:rPr kumimoji="1" lang="en-US" altLang="ja-JP" dirty="0"/>
              <a:t>PDB model: 7FET</a:t>
            </a:r>
          </a:p>
          <a:p>
            <a:pPr lvl="2"/>
            <a:r>
              <a:rPr kumimoji="1" lang="en-US" altLang="ja-JP" dirty="0"/>
              <a:t>https://</a:t>
            </a:r>
            <a:r>
              <a:rPr kumimoji="1" lang="en-US" altLang="ja-JP" dirty="0" err="1"/>
              <a:t>www.rcsb.org</a:t>
            </a:r>
            <a:r>
              <a:rPr kumimoji="1" lang="en-US" altLang="ja-JP" dirty="0"/>
              <a:t>/structure/7FET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Result:</a:t>
            </a:r>
          </a:p>
          <a:p>
            <a:pPr lvl="1"/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em.kiharalab.org</a:t>
            </a:r>
            <a:r>
              <a:rPr kumimoji="1" lang="en-US" altLang="ja-JP" dirty="0">
                <a:hlinkClick r:id="rId2"/>
              </a:rPr>
              <a:t>/job/</a:t>
            </a:r>
            <a:r>
              <a:rPr kumimoji="1" lang="en-US" altLang="ja-JP" dirty="0" err="1">
                <a:hlinkClick r:id="rId2"/>
              </a:rPr>
              <a:t>viewjob</a:t>
            </a:r>
            <a:r>
              <a:rPr kumimoji="1" lang="en-US" altLang="ja-JP" dirty="0">
                <a:hlinkClick r:id="rId2"/>
              </a:rPr>
              <a:t>/8167be2225a124319cd9a833ba898544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ADA01C-488B-B4A4-063C-1C1AAFC4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46754-2138-D4DC-D049-C11B76F8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798" y="412750"/>
            <a:ext cx="5467201" cy="2302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FBB54-1DA0-7C44-1113-6149DF35F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722" y="2860898"/>
            <a:ext cx="5082029" cy="3209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7D3209-9530-5D98-A168-93D99D1F8735}"/>
              </a:ext>
            </a:extLst>
          </p:cNvPr>
          <p:cNvSpPr/>
          <p:nvPr/>
        </p:nvSpPr>
        <p:spPr>
          <a:xfrm>
            <a:off x="10147300" y="412750"/>
            <a:ext cx="1825699" cy="2302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167705-B6FE-E19F-0494-08460DC367C7}"/>
              </a:ext>
            </a:extLst>
          </p:cNvPr>
          <p:cNvCxnSpPr>
            <a:cxnSpLocks/>
          </p:cNvCxnSpPr>
          <p:nvPr/>
        </p:nvCxnSpPr>
        <p:spPr>
          <a:xfrm flipH="1">
            <a:off x="9186968" y="4055766"/>
            <a:ext cx="127000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A0FA42-855C-DFBE-3C20-6CBEED727134}"/>
              </a:ext>
            </a:extLst>
          </p:cNvPr>
          <p:cNvCxnSpPr>
            <a:cxnSpLocks/>
          </p:cNvCxnSpPr>
          <p:nvPr/>
        </p:nvCxnSpPr>
        <p:spPr>
          <a:xfrm flipH="1">
            <a:off x="9310281" y="4945585"/>
            <a:ext cx="127000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83E485-9250-67A1-B4CA-DEB0435E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DAQ score </a:t>
            </a:r>
            <a:br>
              <a:rPr kumimoji="1" lang="en-US" altLang="ja-JP" dirty="0"/>
            </a:br>
            <a:r>
              <a:rPr kumimoji="1" lang="en-US" altLang="ja-JP" dirty="0"/>
              <a:t>on </a:t>
            </a:r>
            <a:r>
              <a:rPr lang="en-US" altLang="ja-JP" dirty="0"/>
              <a:t>Web</a:t>
            </a:r>
            <a:r>
              <a:rPr kumimoji="1" lang="en-US" altLang="ja-JP" dirty="0"/>
              <a:t> server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6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(optional)</a:t>
            </a:r>
            <a:r>
              <a:rPr lang="zh-CN" altLang="en-US" dirty="0"/>
              <a:t> </a:t>
            </a:r>
            <a:r>
              <a:rPr lang="en-US" altLang="zh-CN" dirty="0"/>
              <a:t>Registration</a:t>
            </a:r>
            <a:r>
              <a:rPr lang="zh-CN" altLang="en-US" dirty="0"/>
              <a:t> </a:t>
            </a:r>
            <a:r>
              <a:rPr lang="en-US" altLang="zh-CN" dirty="0"/>
              <a:t>in Web server</a:t>
            </a:r>
            <a:br>
              <a:rPr lang="en-US" altLang="zh-CN" dirty="0"/>
            </a:br>
            <a:r>
              <a:rPr lang="en-US" sz="4400" dirty="0">
                <a:hlinkClick r:id="rId2"/>
              </a:rPr>
              <a:t>https://</a:t>
            </a:r>
            <a:r>
              <a:rPr lang="en-US" sz="4400" dirty="0" err="1">
                <a:hlinkClick r:id="rId2"/>
              </a:rPr>
              <a:t>em.kiharalab.org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9DC44-0B73-8482-EDBC-C5B74FF3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66"/>
            <a:ext cx="1051560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https://em.kiharalab.org/users/registerpage</a:t>
            </a:r>
            <a:endParaRPr lang="en-US" dirty="0"/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You will need to verify your email address to activate the account. The email will usually arrive instantly, but it might also take up to 1-2 hours.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C2076-AFFC-19FF-5DA7-423EF395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12687"/>
            <a:ext cx="2053459" cy="3080188"/>
          </a:xfrm>
          <a:prstGeom prst="rect">
            <a:avLst/>
          </a:prstGeom>
        </p:spPr>
      </p:pic>
      <p:pic>
        <p:nvPicPr>
          <p:cNvPr id="1026" name="Picture 2" descr="Step 1 Screenshot">
            <a:extLst>
              <a:ext uri="{FF2B5EF4-FFF2-40B4-BE49-F238E27FC236}">
                <a16:creationId xmlns:a16="http://schemas.microsoft.com/office/drawing/2014/main" id="{852C219A-EAE2-D1CC-1B03-FA4DBD01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62" y="3352526"/>
            <a:ext cx="2448538" cy="32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528CB-9469-DD7C-49E3-07385F67A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252" y="3886961"/>
            <a:ext cx="5613400" cy="246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A4964-D98A-0F0E-D727-CEE70C4E8CD3}"/>
              </a:ext>
            </a:extLst>
          </p:cNvPr>
          <p:cNvSpPr txBox="1"/>
          <p:nvPr/>
        </p:nvSpPr>
        <p:spPr>
          <a:xfrm>
            <a:off x="8194062" y="35176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 History</a:t>
            </a:r>
          </a:p>
        </p:txBody>
      </p:sp>
    </p:spTree>
    <p:extLst>
      <p:ext uri="{BB962C8B-B14F-4D97-AF65-F5344CB8AC3E}">
        <p14:creationId xmlns:p14="http://schemas.microsoft.com/office/powerpoint/2010/main" val="389845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4F6724-3BC3-331C-4DCE-FD9A9124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DAQ score on Google </a:t>
            </a:r>
            <a:r>
              <a:rPr kumimoji="1" lang="en-US" altLang="ja-JP" dirty="0" err="1"/>
              <a:t>Colab</a:t>
            </a:r>
            <a:br>
              <a:rPr lang="en-US" altLang="ja-JP" sz="4400" dirty="0"/>
            </a:br>
            <a:r>
              <a:rPr lang="en-US" altLang="ja-JP" sz="4400" dirty="0"/>
              <a:t>https://</a:t>
            </a:r>
            <a:r>
              <a:rPr lang="en-US" altLang="ja-JP" sz="4400" dirty="0" err="1"/>
              <a:t>github.com</a:t>
            </a:r>
            <a:r>
              <a:rPr lang="en-US" altLang="ja-JP" sz="4400" dirty="0"/>
              <a:t>/</a:t>
            </a:r>
            <a:r>
              <a:rPr lang="en-US" altLang="ja-JP" sz="4400" dirty="0" err="1"/>
              <a:t>kiharalab</a:t>
            </a:r>
            <a:r>
              <a:rPr lang="en-US" altLang="ja-JP" sz="4400" dirty="0"/>
              <a:t>/DAQ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0FF28-CC01-6D93-BB38-522DA6ED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23A17-E0CF-3A3E-4AF5-6A6789AE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9827"/>
            <a:ext cx="7772400" cy="47765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308230-FA18-5E74-BF59-BDFBF7994DDB}"/>
              </a:ext>
            </a:extLst>
          </p:cNvPr>
          <p:cNvCxnSpPr/>
          <p:nvPr/>
        </p:nvCxnSpPr>
        <p:spPr>
          <a:xfrm flipH="1">
            <a:off x="7041445" y="6062133"/>
            <a:ext cx="15691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8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0E28-314D-3EC4-3ABC-C408C17A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[Open in </a:t>
            </a:r>
            <a:r>
              <a:rPr lang="en-US" dirty="0" err="1"/>
              <a:t>Colab</a:t>
            </a:r>
            <a:r>
              <a:rPr lang="en-US" dirty="0"/>
              <a:t>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36B32-7EED-4D39-6E1A-903599B1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17321-8975-96BB-A3F9-1CE5512DD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4896"/>
            <a:ext cx="9366956" cy="4737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89B39B-6C90-3B2B-088F-AE7BB8FD9B1E}"/>
              </a:ext>
            </a:extLst>
          </p:cNvPr>
          <p:cNvCxnSpPr/>
          <p:nvPr/>
        </p:nvCxnSpPr>
        <p:spPr>
          <a:xfrm flipH="1">
            <a:off x="4964290" y="3578578"/>
            <a:ext cx="15691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6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6758-1F5D-A530-92BC-CDC49994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[Runtime]&gt;[Run all]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6FE274-5232-ECC4-C69F-A206DF44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8B4-0606-10D4-50F9-9FA5577F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42" y="1712811"/>
            <a:ext cx="10108177" cy="44925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AC7372-8870-E4B2-6273-040319386760}"/>
              </a:ext>
            </a:extLst>
          </p:cNvPr>
          <p:cNvCxnSpPr>
            <a:cxnSpLocks/>
          </p:cNvCxnSpPr>
          <p:nvPr/>
        </p:nvCxnSpPr>
        <p:spPr>
          <a:xfrm flipH="1">
            <a:off x="3699935" y="1422400"/>
            <a:ext cx="973665" cy="5531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A6713B-1F34-EA0F-29EF-D7D5EDB2E248}"/>
              </a:ext>
            </a:extLst>
          </p:cNvPr>
          <p:cNvCxnSpPr>
            <a:cxnSpLocks/>
          </p:cNvCxnSpPr>
          <p:nvPr/>
        </p:nvCxnSpPr>
        <p:spPr>
          <a:xfrm flipH="1">
            <a:off x="4673600" y="1857022"/>
            <a:ext cx="973665" cy="5531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41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0A30-EE66-1277-ABA9-9CCFC6B7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59643-B8D7-0349-CDF3-33A279D4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6AD30-488B-0C63-2786-645B9E00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5" y="503285"/>
            <a:ext cx="7772400" cy="2557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B9C84-E36D-0E6E-0741-B7DD89761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45" y="3496145"/>
            <a:ext cx="7772400" cy="32253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93C419-334D-E4E2-0D4F-2498DD79BA3D}"/>
              </a:ext>
            </a:extLst>
          </p:cNvPr>
          <p:cNvCxnSpPr>
            <a:cxnSpLocks/>
          </p:cNvCxnSpPr>
          <p:nvPr/>
        </p:nvCxnSpPr>
        <p:spPr>
          <a:xfrm flipH="1" flipV="1">
            <a:off x="1543758" y="2383273"/>
            <a:ext cx="736598" cy="4202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1C2063-BB8C-932B-C350-10151EB45B66}"/>
              </a:ext>
            </a:extLst>
          </p:cNvPr>
          <p:cNvCxnSpPr>
            <a:cxnSpLocks/>
          </p:cNvCxnSpPr>
          <p:nvPr/>
        </p:nvCxnSpPr>
        <p:spPr>
          <a:xfrm flipH="1" flipV="1">
            <a:off x="1368781" y="6072589"/>
            <a:ext cx="736598" cy="4202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88655C-E479-13F2-5CA5-961D24A633E9}"/>
              </a:ext>
            </a:extLst>
          </p:cNvPr>
          <p:cNvSpPr txBox="1"/>
          <p:nvPr/>
        </p:nvSpPr>
        <p:spPr>
          <a:xfrm>
            <a:off x="6079138" y="2039418"/>
            <a:ext cx="46955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Upload a PDB format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331C6-D45F-ADA9-843C-7C7D80276284}"/>
              </a:ext>
            </a:extLst>
          </p:cNvPr>
          <p:cNvSpPr txBox="1"/>
          <p:nvPr/>
        </p:nvSpPr>
        <p:spPr>
          <a:xfrm>
            <a:off x="6020606" y="5553830"/>
            <a:ext cx="337303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Upload a Map file</a:t>
            </a:r>
          </a:p>
        </p:txBody>
      </p:sp>
    </p:spTree>
    <p:extLst>
      <p:ext uri="{BB962C8B-B14F-4D97-AF65-F5344CB8AC3E}">
        <p14:creationId xmlns:p14="http://schemas.microsoft.com/office/powerpoint/2010/main" val="88549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8045-E4E8-77C8-6DC9-60861EC5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mol viewer and DAQ score plots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610EB-E2D8-B3A6-2334-623F00FB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1B6AB-39AE-1A52-353F-5E69A7F0B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3" y="2095197"/>
            <a:ext cx="4476844" cy="3856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4C74CA-4954-34CD-B828-4F35CFC8A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772356"/>
            <a:ext cx="6095527" cy="458399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48D72E-1F16-7A30-31B3-2C69A12FA655}"/>
              </a:ext>
            </a:extLst>
          </p:cNvPr>
          <p:cNvCxnSpPr>
            <a:cxnSpLocks/>
          </p:cNvCxnSpPr>
          <p:nvPr/>
        </p:nvCxnSpPr>
        <p:spPr>
          <a:xfrm flipH="1" flipV="1">
            <a:off x="8904113" y="4765228"/>
            <a:ext cx="736598" cy="4202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1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6B8C3BC5-D499-7C44-951B-F53F42955B5B}" vid="{1B510110-870A-D24A-BA44-1C578D9D092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20659</TotalTime>
  <Words>314</Words>
  <Application>Microsoft Macintosh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游ゴシック</vt:lpstr>
      <vt:lpstr>Arial</vt:lpstr>
      <vt:lpstr>Roboto</vt:lpstr>
      <vt:lpstr>Office テーマ</vt:lpstr>
      <vt:lpstr>DAQ Tutorial</vt:lpstr>
      <vt:lpstr>DAQ score on EM Server, Google Colab, or Source Code</vt:lpstr>
      <vt:lpstr>DAQ score  on Web server</vt:lpstr>
      <vt:lpstr>(optional) Registration in Web server https://em.kiharalab.org</vt:lpstr>
      <vt:lpstr>DAQ score on Google Colab https://github.com/kiharalab/DAQ</vt:lpstr>
      <vt:lpstr>Click [Open in Colab]</vt:lpstr>
      <vt:lpstr>[Runtime]&gt;[Run all]</vt:lpstr>
      <vt:lpstr>PowerPoint Presentation</vt:lpstr>
      <vt:lpstr>3D mol viewer and DAQ score plots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DeepMainmast: Protein Structure Modeling for Cryo-EM Using Deep Learning </dc:title>
  <dc:creator>Genki Terashi</dc:creator>
  <cp:lastModifiedBy>Wang, Xiao</cp:lastModifiedBy>
  <cp:revision>117</cp:revision>
  <dcterms:created xsi:type="dcterms:W3CDTF">2023-05-10T17:41:30Z</dcterms:created>
  <dcterms:modified xsi:type="dcterms:W3CDTF">2023-11-16T20:21:10Z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2023-11-16T20:14:12Z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0f7a8184-3256-453c-844d-3321bbeadb4b</vt:lpwstr>
  </property>
  <property fmtid="{D5CDD505-2E9C-101B-9397-08002B2CF9AE}" pid="8" name="MSIP_Label_4044bd30-2ed7-4c9d-9d12-46200872a97b_ContentBits">
    <vt:lpwstr>0</vt:lpwstr>
  </property>
</Properties>
</file>