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2" r:id="rId4"/>
    <p:sldId id="273" r:id="rId5"/>
    <p:sldId id="274" r:id="rId6"/>
    <p:sldId id="275" r:id="rId7"/>
    <p:sldId id="276" r:id="rId8"/>
    <p:sldId id="277" r:id="rId9"/>
    <p:sldId id="271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7" r:id="rId19"/>
    <p:sldId id="269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60557-48C3-574F-968B-691593B698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E9D743-1A09-0C42-90F6-DE94C15A2B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4AB8E-EF60-164C-BEB1-5100D69F5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51EF-B733-5D40-9B07-183057610474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9753E-5D58-5740-AC0C-F3228ED80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A4FC4-FFE0-0E48-A566-40DBBABA5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50A9F-F2A9-7D4E-8EB8-6D319000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97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559D3-0584-5749-957C-573BD67F5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8EEF8F-7225-DA4E-9490-7C4659459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533E8-B02B-444E-85F8-E6118A205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51EF-B733-5D40-9B07-183057610474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36D22-3478-2C49-A833-6B36C9ED2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FF32B-9FC8-FB45-8A28-505F933EA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50A9F-F2A9-7D4E-8EB8-6D319000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14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84FA41-2C91-6B44-B8E1-503045D80C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7E3C2C-4C44-AA4B-80A6-F18E0AD07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63F11-3CA2-EA4D-AF95-CD0E544A5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51EF-B733-5D40-9B07-183057610474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AA548-AF53-8647-9A58-74824DF63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D5245-9591-724F-9353-DDDAE528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50A9F-F2A9-7D4E-8EB8-6D319000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6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BCAE7-A675-914D-988A-4D317F1C0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5A42F-2125-3B4B-87A8-6362A7D53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79D07-9FBF-F148-ACF9-CD3F10F02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51EF-B733-5D40-9B07-183057610474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AB128-B857-5948-AAC7-2A806AF7B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61B9D-64E7-BA49-9B71-106537B41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50A9F-F2A9-7D4E-8EB8-6D319000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94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72955-DDA1-074E-A338-B6D7FD761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3F7F6B-C51D-FE46-B901-E53D85A95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D4CEF-AE14-AB47-83D8-47BBE26C3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51EF-B733-5D40-9B07-183057610474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918C1-6AAC-114F-8AC3-32F0CA57D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F8EDA-92DA-9349-98FE-46BC5E622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50A9F-F2A9-7D4E-8EB8-6D319000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85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53E27-2712-F545-A1ED-13FA3085E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7C7F9-7C15-EE46-AED9-3AD77CC9EC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45A418-D855-9449-9B55-1F1F7AF78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11DBE2-3133-554C-B0B0-350501DFF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51EF-B733-5D40-9B07-183057610474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FD24C6-CCCD-1944-942A-DBDBC2ECB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84705E-6FBE-6446-891D-A21EEA739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50A9F-F2A9-7D4E-8EB8-6D319000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23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CD36D-5192-5C44-A5C6-CDD53D12A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CCB0C1-0AEB-3E4F-9307-0CBB41A51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17F6A3-A44F-C545-AA02-7A03FCFB8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924637-2EE9-894B-A5F3-6416E179D8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ECD489-92ED-2F48-9942-91A512FA3E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A88E13-5A2A-A442-82C6-9FAAA1808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51EF-B733-5D40-9B07-183057610474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6FC27E-0E66-8E45-BCC1-9D2DF925B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656D13-1273-0140-9D2C-D0E38BE9A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50A9F-F2A9-7D4E-8EB8-6D319000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40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D3F63-D7FB-F34A-9983-0D64A4DC7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4DE764-8305-CC46-B6BD-E6CB7489F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51EF-B733-5D40-9B07-183057610474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31A5AE-E949-2A43-BC65-6DD291341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312751-57DC-B14F-B860-566F3A58D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50A9F-F2A9-7D4E-8EB8-6D319000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74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BF3A40-9B85-B04D-A528-F6681EF3B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51EF-B733-5D40-9B07-183057610474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6DC6BA-CC8F-1D4A-ACE8-231349644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DDDFCC-CA53-BC4C-9CC1-D58205E1E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50A9F-F2A9-7D4E-8EB8-6D319000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36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141CE-4B7D-5846-81A9-9E11ED1BC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FB990-FEA7-5644-A132-CB2CBAF92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B9222F-A6A6-5145-B7DD-33D4F3AEF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E7A82F-69F4-1B47-AEC2-3A5FA1BF0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51EF-B733-5D40-9B07-183057610474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F4225-3AFA-4740-B43A-C417D8CC3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FA0A17-FAE9-F140-93E3-5029F2F59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50A9F-F2A9-7D4E-8EB8-6D319000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3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7E3A7-246E-0541-920F-409A6CC94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4AFAB2-92D8-8D49-BF8E-A93329E83A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62738-C7D6-1645-ABFA-0CA07674C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6CC2B1-11C0-8548-959F-8B387F6AE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51EF-B733-5D40-9B07-183057610474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9F32D-78F2-9C40-BD9D-68B629DAE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AF0C0E-68F8-AE40-B514-E6F880407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50A9F-F2A9-7D4E-8EB8-6D319000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17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1EFCAD-D171-CF4B-945F-74BD738D9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8A863-A070-F448-A3D1-DDBA389E1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642C0-1F38-B042-9A02-1472151D5C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051EF-B733-5D40-9B07-183057610474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81ADD-C39D-9346-B236-FE3AFC033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37E6D-256E-3044-A81B-FF1A0F7FD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50A9F-F2A9-7D4E-8EB8-6D319000B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99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wang3702@purdue.edu" TargetMode="External"/><Relationship Id="rId2" Type="http://schemas.openxmlformats.org/officeDocument/2006/relationships/hyperlink" Target="mailto:dkihara@purdue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m.kiharalab.org/algorithm/CryoREAD" TargetMode="External"/><Relationship Id="rId2" Type="http://schemas.openxmlformats.org/officeDocument/2006/relationships/hyperlink" Target="https://github.com/kiharalab/CryoREA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m.kiharalab.org/users/registerp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m.kiharalab.org/algorithm/CryoREA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m.kiharalab.org/algorithm/CryoREAD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CryoREAD" TargetMode="External"/><Relationship Id="rId2" Type="http://schemas.openxmlformats.org/officeDocument/2006/relationships/hyperlink" Target="https://github.com/kiharalab/CryoREA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A7AA8-0B95-8949-80C6-5AAD62B5C9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err="1"/>
              <a:t>CryoREAD</a:t>
            </a:r>
            <a:r>
              <a:rPr lang="zh-CN" altLang="en-US" dirty="0"/>
              <a:t> </a:t>
            </a:r>
            <a:r>
              <a:rPr lang="en-US" altLang="zh-CN" dirty="0"/>
              <a:t>Tutorial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6889FE-D0F1-3941-B2C5-34D354D6B8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Xiao</a:t>
            </a:r>
            <a:r>
              <a:rPr lang="zh-CN" altLang="en-US" dirty="0"/>
              <a:t> </a:t>
            </a:r>
            <a:r>
              <a:rPr lang="en-US" altLang="zh-CN" dirty="0"/>
              <a:t>Wang</a:t>
            </a:r>
          </a:p>
          <a:p>
            <a:r>
              <a:rPr lang="en-US" altLang="zh-CN" dirty="0"/>
              <a:t>Advisor:</a:t>
            </a:r>
            <a:r>
              <a:rPr lang="zh-CN" altLang="en-US" dirty="0"/>
              <a:t> </a:t>
            </a:r>
            <a:r>
              <a:rPr lang="en-US" altLang="zh-CN" dirty="0"/>
              <a:t>Prof.</a:t>
            </a:r>
            <a:r>
              <a:rPr lang="zh-CN" altLang="en-US" dirty="0"/>
              <a:t> </a:t>
            </a:r>
            <a:r>
              <a:rPr lang="en-US" altLang="zh-CN" dirty="0"/>
              <a:t>Daisuke</a:t>
            </a:r>
            <a:r>
              <a:rPr lang="zh-CN" altLang="en-US" dirty="0"/>
              <a:t> </a:t>
            </a:r>
            <a:r>
              <a:rPr lang="en-US" altLang="zh-CN" dirty="0" err="1"/>
              <a:t>Kihara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23477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47FA8E-D837-FD81-AB89-9C3367C86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64" y="1526098"/>
            <a:ext cx="10333127" cy="44059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DFCF6D-049F-704E-9C98-EBF2FC41B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lang="en-US" altLang="zh-CN" baseline="30000" dirty="0"/>
              <a:t>st</a:t>
            </a:r>
            <a:r>
              <a:rPr lang="zh-CN" altLang="en-US" dirty="0"/>
              <a:t> </a:t>
            </a:r>
            <a:r>
              <a:rPr lang="en-US" altLang="zh-CN" dirty="0"/>
              <a:t>step:</a:t>
            </a:r>
            <a:r>
              <a:rPr lang="zh-CN" altLang="en-US" dirty="0"/>
              <a:t> </a:t>
            </a:r>
            <a:r>
              <a:rPr lang="en-US" altLang="zh-CN" dirty="0"/>
              <a:t>Log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 err="1"/>
              <a:t>Colab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google</a:t>
            </a:r>
            <a:r>
              <a:rPr lang="zh-CN" altLang="en-US" dirty="0"/>
              <a:t> </a:t>
            </a:r>
            <a:r>
              <a:rPr lang="en-US" altLang="zh-CN" dirty="0"/>
              <a:t>account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6103CF-D959-4342-A42B-C06506B3FEA6}"/>
              </a:ext>
            </a:extLst>
          </p:cNvPr>
          <p:cNvSpPr txBox="1"/>
          <p:nvPr/>
        </p:nvSpPr>
        <p:spPr>
          <a:xfrm>
            <a:off x="8961912" y="1027906"/>
            <a:ext cx="3230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Check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here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to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make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sure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the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login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is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successful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7231C6-BE2A-CD4B-A02C-708294BE7BB9}"/>
              </a:ext>
            </a:extLst>
          </p:cNvPr>
          <p:cNvSpPr/>
          <p:nvPr/>
        </p:nvSpPr>
        <p:spPr>
          <a:xfrm>
            <a:off x="10854047" y="1526098"/>
            <a:ext cx="381989" cy="4214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53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DC42F82-946E-04C0-B627-364462138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50" y="1472540"/>
            <a:ext cx="10938550" cy="46640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F94F32-E776-264E-B47B-32BDD1860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r>
              <a:rPr lang="en-US" altLang="zh-CN" baseline="30000" dirty="0"/>
              <a:t>nd</a:t>
            </a:r>
            <a:r>
              <a:rPr lang="zh-CN" altLang="en-US" dirty="0"/>
              <a:t> </a:t>
            </a:r>
            <a:r>
              <a:rPr lang="en-US" altLang="zh-CN" dirty="0"/>
              <a:t>step:</a:t>
            </a:r>
            <a:r>
              <a:rPr lang="zh-CN" altLang="en-US" dirty="0"/>
              <a:t> </a:t>
            </a:r>
            <a:r>
              <a:rPr lang="en-US" altLang="zh-CN" dirty="0"/>
              <a:t>Connect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 err="1"/>
              <a:t>Colab</a:t>
            </a:r>
            <a:r>
              <a:rPr lang="zh-CN" altLang="en-US" dirty="0"/>
              <a:t> </a:t>
            </a:r>
            <a:r>
              <a:rPr lang="en-US" altLang="zh-CN" dirty="0"/>
              <a:t>machine.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F6341C-F5BF-814E-B0AD-8A2049139C41}"/>
              </a:ext>
            </a:extLst>
          </p:cNvPr>
          <p:cNvSpPr/>
          <p:nvPr/>
        </p:nvSpPr>
        <p:spPr>
          <a:xfrm>
            <a:off x="9851777" y="1908143"/>
            <a:ext cx="1104405" cy="4214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BD9144-6418-094F-8C0A-692374901DA2}"/>
              </a:ext>
            </a:extLst>
          </p:cNvPr>
          <p:cNvSpPr txBox="1"/>
          <p:nvPr/>
        </p:nvSpPr>
        <p:spPr>
          <a:xfrm>
            <a:off x="9164176" y="1283529"/>
            <a:ext cx="3230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Check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here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to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connect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to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an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online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machine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40CFEA-C257-7546-9963-A79E6882A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9999" y="3116654"/>
            <a:ext cx="1968500" cy="660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139895E-95BC-3D4B-8568-FFF84811B316}"/>
              </a:ext>
            </a:extLst>
          </p:cNvPr>
          <p:cNvSpPr/>
          <p:nvPr/>
        </p:nvSpPr>
        <p:spPr>
          <a:xfrm>
            <a:off x="9542235" y="3236126"/>
            <a:ext cx="2086264" cy="5409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15A742-C840-1842-A040-608FEAF1D116}"/>
              </a:ext>
            </a:extLst>
          </p:cNvPr>
          <p:cNvCxnSpPr/>
          <p:nvPr/>
        </p:nvCxnSpPr>
        <p:spPr>
          <a:xfrm>
            <a:off x="10450286" y="2483404"/>
            <a:ext cx="0" cy="6332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009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57D33E5-30FB-8488-225E-F48C4C4AB7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334"/>
          <a:stretch/>
        </p:blipFill>
        <p:spPr>
          <a:xfrm>
            <a:off x="1816923" y="1690688"/>
            <a:ext cx="9322131" cy="2730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260983-EF63-3C4F-AA32-CAE51A388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</a:t>
            </a:r>
            <a:r>
              <a:rPr lang="en-US" altLang="zh-CN" baseline="30000" dirty="0"/>
              <a:t>rd</a:t>
            </a:r>
            <a:r>
              <a:rPr lang="zh-CN" altLang="en-US" dirty="0"/>
              <a:t> </a:t>
            </a:r>
            <a:r>
              <a:rPr lang="en-US" altLang="zh-CN" dirty="0"/>
              <a:t>step:</a:t>
            </a:r>
            <a:r>
              <a:rPr lang="zh-CN" altLang="en-US" dirty="0"/>
              <a:t> </a:t>
            </a:r>
            <a:r>
              <a:rPr lang="en-US" altLang="zh-CN" dirty="0"/>
              <a:t>Install</a:t>
            </a:r>
            <a:r>
              <a:rPr lang="zh-CN" altLang="en-US" dirty="0"/>
              <a:t> </a:t>
            </a:r>
            <a:r>
              <a:rPr lang="en-US" altLang="zh-CN" dirty="0"/>
              <a:t>dependencies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8BBCF6-F4DC-9948-9FFD-836AE103CFE2}"/>
              </a:ext>
            </a:extLst>
          </p:cNvPr>
          <p:cNvSpPr/>
          <p:nvPr/>
        </p:nvSpPr>
        <p:spPr>
          <a:xfrm>
            <a:off x="2128653" y="3055795"/>
            <a:ext cx="308757" cy="3739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06CDEB-9D0B-7C4C-A08A-9DEEFC7E42B5}"/>
              </a:ext>
            </a:extLst>
          </p:cNvPr>
          <p:cNvSpPr txBox="1"/>
          <p:nvPr/>
        </p:nvSpPr>
        <p:spPr>
          <a:xfrm>
            <a:off x="1009402" y="3466494"/>
            <a:ext cx="323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Check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here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to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run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E26E7E-B2EC-7E93-94C5-1DB9038E1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653" y="4519329"/>
            <a:ext cx="7772400" cy="21846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AB71C84-A815-51E0-8FFB-3112780FE4EA}"/>
              </a:ext>
            </a:extLst>
          </p:cNvPr>
          <p:cNvSpPr txBox="1"/>
          <p:nvPr/>
        </p:nvSpPr>
        <p:spPr>
          <a:xfrm>
            <a:off x="1173677" y="4069943"/>
            <a:ext cx="323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Expected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Output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497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355B371-A356-6868-F7AC-93FD04F82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54" y="5285440"/>
            <a:ext cx="7086600" cy="9779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AC55FE8-26FF-BB78-65BF-836EB63C9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469" y="3674765"/>
            <a:ext cx="3606800" cy="431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7076E6-5224-3367-7321-BBA19DB89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150" y="1512729"/>
            <a:ext cx="7772400" cy="21819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18479F-C030-CD45-A5CF-319D51764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</a:t>
            </a:r>
            <a:r>
              <a:rPr lang="en-US" altLang="zh-CN" baseline="30000" dirty="0"/>
              <a:t>th</a:t>
            </a:r>
            <a:r>
              <a:rPr lang="zh-CN" altLang="en-US" dirty="0"/>
              <a:t> </a:t>
            </a:r>
            <a:r>
              <a:rPr lang="en-US" altLang="zh-CN" dirty="0"/>
              <a:t>step:</a:t>
            </a:r>
            <a:r>
              <a:rPr lang="zh-CN" altLang="en-US" dirty="0"/>
              <a:t> </a:t>
            </a:r>
            <a:r>
              <a:rPr lang="en-US" altLang="zh-CN" dirty="0"/>
              <a:t>upload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map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 err="1"/>
              <a:t>mrc</a:t>
            </a:r>
            <a:r>
              <a:rPr lang="zh-CN" altLang="en-US" dirty="0"/>
              <a:t> </a:t>
            </a:r>
            <a:r>
              <a:rPr lang="en-US" altLang="zh-CN" dirty="0"/>
              <a:t>format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B66E23-C615-2C41-AFE4-2BA645A13CB8}"/>
              </a:ext>
            </a:extLst>
          </p:cNvPr>
          <p:cNvSpPr/>
          <p:nvPr/>
        </p:nvSpPr>
        <p:spPr>
          <a:xfrm>
            <a:off x="926276" y="1690688"/>
            <a:ext cx="308757" cy="3739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CE016C-C190-8B45-B398-311A87AEEB1E}"/>
              </a:ext>
            </a:extLst>
          </p:cNvPr>
          <p:cNvSpPr txBox="1"/>
          <p:nvPr/>
        </p:nvSpPr>
        <p:spPr>
          <a:xfrm>
            <a:off x="8683998" y="2160509"/>
            <a:ext cx="32300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Three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Configuration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choice:</a:t>
            </a:r>
          </a:p>
          <a:p>
            <a:pPr marL="342900" indent="-342900">
              <a:buAutoNum type="arabicPeriod"/>
            </a:pPr>
            <a:r>
              <a:rPr lang="en-US" altLang="zh-CN" dirty="0">
                <a:solidFill>
                  <a:srgbClr val="FF0000"/>
                </a:solidFill>
              </a:rPr>
              <a:t>Use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author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example</a:t>
            </a:r>
          </a:p>
          <a:p>
            <a:pPr marL="342900" indent="-342900">
              <a:buAutoNum type="arabicPeriod"/>
            </a:pPr>
            <a:r>
              <a:rPr lang="en-US" altLang="zh-CN" dirty="0">
                <a:solidFill>
                  <a:srgbClr val="FF0000"/>
                </a:solidFill>
              </a:rPr>
              <a:t>Specify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Download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link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in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EMDB</a:t>
            </a:r>
          </a:p>
          <a:p>
            <a:pPr marL="342900" indent="-342900">
              <a:buAutoNum type="arabicPeriod"/>
            </a:pPr>
            <a:r>
              <a:rPr lang="en-US" altLang="zh-CN" dirty="0">
                <a:solidFill>
                  <a:srgbClr val="FF0000"/>
                </a:solidFill>
              </a:rPr>
              <a:t>Upload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map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663A78-C361-7440-BE6D-C5E6E49B1702}"/>
              </a:ext>
            </a:extLst>
          </p:cNvPr>
          <p:cNvSpPr/>
          <p:nvPr/>
        </p:nvSpPr>
        <p:spPr>
          <a:xfrm>
            <a:off x="1126175" y="5970761"/>
            <a:ext cx="6840188" cy="2473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2A287F-47D2-0146-AA37-2D969E9BF7DF}"/>
              </a:ext>
            </a:extLst>
          </p:cNvPr>
          <p:cNvSpPr txBox="1"/>
          <p:nvPr/>
        </p:nvSpPr>
        <p:spPr>
          <a:xfrm>
            <a:off x="1126175" y="6242906"/>
            <a:ext cx="6840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When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you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see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this,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it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indicates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the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uploading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is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successfully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finished.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EC1FA8-1A15-34A9-0897-5AA855969AD8}"/>
              </a:ext>
            </a:extLst>
          </p:cNvPr>
          <p:cNvSpPr txBox="1"/>
          <p:nvPr/>
        </p:nvSpPr>
        <p:spPr>
          <a:xfrm>
            <a:off x="471054" y="1278776"/>
            <a:ext cx="323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Click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here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to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run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236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94FACCE-6F36-813D-4984-889C5D77C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678" y="5138241"/>
            <a:ext cx="7594600" cy="1295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88D96B-D5A3-6A80-7D0B-D1850D166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25" y="3936407"/>
            <a:ext cx="3606800" cy="431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9DA34B-6C2E-8D90-9078-E3975CEFC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283633"/>
            <a:ext cx="9764639" cy="15801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42A93B-7C0F-1E4B-A73E-3CEB64E69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</a:t>
            </a:r>
            <a:r>
              <a:rPr lang="en-US" altLang="zh-CN" baseline="30000" dirty="0"/>
              <a:t>th</a:t>
            </a:r>
            <a:r>
              <a:rPr lang="zh-CN" altLang="en-US" dirty="0"/>
              <a:t> </a:t>
            </a:r>
            <a:r>
              <a:rPr lang="en-US" altLang="zh-CN" dirty="0"/>
              <a:t>step:</a:t>
            </a:r>
            <a:r>
              <a:rPr lang="zh-CN" altLang="en-US" dirty="0"/>
              <a:t> </a:t>
            </a:r>
            <a:r>
              <a:rPr lang="en-US" altLang="zh-CN" dirty="0"/>
              <a:t>upload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sequence</a:t>
            </a:r>
            <a:r>
              <a:rPr lang="zh-CN" altLang="en-US" dirty="0"/>
              <a:t> </a:t>
            </a:r>
            <a:r>
              <a:rPr lang="en-US" altLang="zh-CN" dirty="0"/>
              <a:t>information</a:t>
            </a:r>
            <a:r>
              <a:rPr lang="zh-CN" altLang="en-US" dirty="0"/>
              <a:t> </a:t>
            </a:r>
            <a:r>
              <a:rPr lang="en-US" altLang="zh-CN" dirty="0"/>
              <a:t>via</a:t>
            </a:r>
            <a:r>
              <a:rPr lang="zh-CN" altLang="en-US" dirty="0"/>
              <a:t> </a:t>
            </a:r>
            <a:r>
              <a:rPr lang="en-US" altLang="zh-CN" dirty="0" err="1"/>
              <a:t>fasta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58768-7F90-2540-A76E-5C7589077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choose</a:t>
            </a:r>
            <a:r>
              <a:rPr lang="zh-CN" altLang="en-US" dirty="0"/>
              <a:t> </a:t>
            </a:r>
            <a:r>
              <a:rPr lang="en-US" altLang="zh-CN" dirty="0" err="1"/>
              <a:t>use_auther_example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last</a:t>
            </a:r>
            <a:r>
              <a:rPr lang="zh-CN" altLang="en-US" dirty="0"/>
              <a:t> </a:t>
            </a:r>
            <a:r>
              <a:rPr lang="en-US" altLang="zh-CN" dirty="0"/>
              <a:t>step</a:t>
            </a:r>
            <a:r>
              <a:rPr lang="zh-CN" altLang="en-US" dirty="0"/>
              <a:t> 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please</a:t>
            </a:r>
            <a:r>
              <a:rPr lang="zh-CN" altLang="en-US" dirty="0"/>
              <a:t> </a:t>
            </a:r>
            <a:r>
              <a:rPr lang="en-US" altLang="zh-CN" dirty="0"/>
              <a:t>skip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step.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D54738-4D90-F543-9E33-5A74C8022BBA}"/>
              </a:ext>
            </a:extLst>
          </p:cNvPr>
          <p:cNvSpPr/>
          <p:nvPr/>
        </p:nvSpPr>
        <p:spPr>
          <a:xfrm>
            <a:off x="950025" y="2572169"/>
            <a:ext cx="308757" cy="3739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171F5D-18CE-484F-9A87-F32CA291685F}"/>
              </a:ext>
            </a:extLst>
          </p:cNvPr>
          <p:cNvSpPr txBox="1"/>
          <p:nvPr/>
        </p:nvSpPr>
        <p:spPr>
          <a:xfrm>
            <a:off x="598407" y="2108483"/>
            <a:ext cx="323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1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Click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here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to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run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6CC89-E2C6-1545-8D81-1B7FE9CA3239}"/>
              </a:ext>
            </a:extLst>
          </p:cNvPr>
          <p:cNvSpPr txBox="1"/>
          <p:nvPr/>
        </p:nvSpPr>
        <p:spPr>
          <a:xfrm>
            <a:off x="1139373" y="4303201"/>
            <a:ext cx="3849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2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Click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this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to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upload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your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local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files.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Then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you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will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see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the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following.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6FC540-F1F3-8E44-8E02-1FC2DEC8B127}"/>
              </a:ext>
            </a:extLst>
          </p:cNvPr>
          <p:cNvSpPr/>
          <p:nvPr/>
        </p:nvSpPr>
        <p:spPr>
          <a:xfrm>
            <a:off x="1253179" y="3942193"/>
            <a:ext cx="826325" cy="3739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35CCA4-4BBC-5C4B-B1AD-8BC29C70F00B}"/>
              </a:ext>
            </a:extLst>
          </p:cNvPr>
          <p:cNvSpPr/>
          <p:nvPr/>
        </p:nvSpPr>
        <p:spPr>
          <a:xfrm>
            <a:off x="1126175" y="6118323"/>
            <a:ext cx="7804069" cy="2721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438BAA-87DB-DE41-A75F-BDFAC978DAC4}"/>
              </a:ext>
            </a:extLst>
          </p:cNvPr>
          <p:cNvSpPr txBox="1"/>
          <p:nvPr/>
        </p:nvSpPr>
        <p:spPr>
          <a:xfrm>
            <a:off x="1126175" y="6390468"/>
            <a:ext cx="6840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When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you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see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this,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it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indicates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the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uploading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is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successfully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finished.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725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581952-AF0C-67C9-DC47-0DEB79F96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68" y="1740624"/>
            <a:ext cx="673100" cy="685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79907E-E9DF-5B85-708F-C9C13F4A1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68" y="1896547"/>
            <a:ext cx="10016669" cy="45963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C86CB2-B526-0D4E-8CE3-39811B4D8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</a:t>
            </a:r>
            <a:r>
              <a:rPr lang="en-US" altLang="zh-CN" baseline="30000" dirty="0"/>
              <a:t>th</a:t>
            </a:r>
            <a:r>
              <a:rPr lang="zh-CN" altLang="en-US" dirty="0"/>
              <a:t> </a:t>
            </a:r>
            <a:r>
              <a:rPr lang="en-US" altLang="zh-CN" dirty="0"/>
              <a:t>step:</a:t>
            </a:r>
            <a:r>
              <a:rPr lang="zh-CN" altLang="en-US" dirty="0"/>
              <a:t> </a:t>
            </a:r>
            <a:r>
              <a:rPr lang="en-US" altLang="zh-CN" dirty="0"/>
              <a:t>Confirm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parameters.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978091-424A-1A41-BF5B-7BFBE3058EA3}"/>
              </a:ext>
            </a:extLst>
          </p:cNvPr>
          <p:cNvSpPr txBox="1"/>
          <p:nvPr/>
        </p:nvSpPr>
        <p:spPr>
          <a:xfrm>
            <a:off x="1956458" y="1840720"/>
            <a:ext cx="5428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1.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Please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change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contour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level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according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to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map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info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15BE8F-E55E-FB42-A2A6-E27F7F295502}"/>
              </a:ext>
            </a:extLst>
          </p:cNvPr>
          <p:cNvSpPr/>
          <p:nvPr/>
        </p:nvSpPr>
        <p:spPr>
          <a:xfrm>
            <a:off x="321639" y="1836098"/>
            <a:ext cx="308757" cy="3739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0CD881-5854-FF4B-A852-8ACC5FF1E3EE}"/>
              </a:ext>
            </a:extLst>
          </p:cNvPr>
          <p:cNvSpPr txBox="1"/>
          <p:nvPr/>
        </p:nvSpPr>
        <p:spPr>
          <a:xfrm>
            <a:off x="468082" y="1260812"/>
            <a:ext cx="3621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4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Click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here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to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run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to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confirm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parameter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into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the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program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C75C5D-C082-BE25-9AB6-F5251A8058A7}"/>
              </a:ext>
            </a:extLst>
          </p:cNvPr>
          <p:cNvSpPr txBox="1"/>
          <p:nvPr/>
        </p:nvSpPr>
        <p:spPr>
          <a:xfrm>
            <a:off x="2279070" y="4493933"/>
            <a:ext cx="7460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2.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(Optional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)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Please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set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to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only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if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you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are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only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interested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detection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results.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8792C4-2B3F-DDA9-D2B8-850C8F16497A}"/>
              </a:ext>
            </a:extLst>
          </p:cNvPr>
          <p:cNvSpPr txBox="1"/>
          <p:nvPr/>
        </p:nvSpPr>
        <p:spPr>
          <a:xfrm>
            <a:off x="2145644" y="5301588"/>
            <a:ext cx="9040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3.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(Optional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)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Please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set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to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if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you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want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to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use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sequence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information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(if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you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upload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 err="1">
                <a:solidFill>
                  <a:srgbClr val="FF0000"/>
                </a:solidFill>
              </a:rPr>
              <a:t>fasta</a:t>
            </a:r>
            <a:r>
              <a:rPr lang="en-US" altLang="zh-CN" dirty="0">
                <a:solidFill>
                  <a:srgbClr val="FF0000"/>
                </a:solidFill>
              </a:rPr>
              <a:t>).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241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24A5703-FE53-BDF1-6B1D-7515790B0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7"/>
            <a:ext cx="11258384" cy="18098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EE09D7-F2E1-274E-A3C4-6BE2F945C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</a:t>
            </a:r>
            <a:r>
              <a:rPr lang="en-US" altLang="zh-CN" baseline="30000" dirty="0"/>
              <a:t>th</a:t>
            </a:r>
            <a:r>
              <a:rPr lang="zh-CN" altLang="en-US" dirty="0"/>
              <a:t> </a:t>
            </a:r>
            <a:r>
              <a:rPr lang="en-US" altLang="zh-CN" dirty="0"/>
              <a:t>step:</a:t>
            </a:r>
            <a:r>
              <a:rPr lang="zh-CN" altLang="en-US" dirty="0"/>
              <a:t> </a:t>
            </a:r>
            <a:r>
              <a:rPr lang="en-US" altLang="zh-CN" dirty="0"/>
              <a:t>Run</a:t>
            </a:r>
            <a:r>
              <a:rPr lang="zh-CN" altLang="en-US" dirty="0"/>
              <a:t> </a:t>
            </a:r>
            <a:r>
              <a:rPr lang="en-US" altLang="zh-CN" dirty="0" err="1"/>
              <a:t>CryoREAD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551044-7F1E-2347-9ED2-012290DC460A}"/>
              </a:ext>
            </a:extLst>
          </p:cNvPr>
          <p:cNvSpPr/>
          <p:nvPr/>
        </p:nvSpPr>
        <p:spPr>
          <a:xfrm>
            <a:off x="1021279" y="2171732"/>
            <a:ext cx="249382" cy="2973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E7C53D-E8E0-0A4E-8ADF-36A4AA042DBB}"/>
              </a:ext>
            </a:extLst>
          </p:cNvPr>
          <p:cNvSpPr txBox="1"/>
          <p:nvPr/>
        </p:nvSpPr>
        <p:spPr>
          <a:xfrm>
            <a:off x="1332838" y="1951080"/>
            <a:ext cx="3621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Click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here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to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run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9AF83A-2341-9A4A-8B05-B5839BF4031E}"/>
              </a:ext>
            </a:extLst>
          </p:cNvPr>
          <p:cNvSpPr txBox="1"/>
          <p:nvPr/>
        </p:nvSpPr>
        <p:spPr>
          <a:xfrm>
            <a:off x="635000" y="3888061"/>
            <a:ext cx="501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Successful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running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message: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BEE85C-8AAC-904F-E653-65AF3AE0B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690" y="4395062"/>
            <a:ext cx="7772400" cy="138914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1E10C4E-EF41-F51E-BCC2-09185F26C446}"/>
              </a:ext>
            </a:extLst>
          </p:cNvPr>
          <p:cNvSpPr/>
          <p:nvPr/>
        </p:nvSpPr>
        <p:spPr>
          <a:xfrm>
            <a:off x="2083496" y="5583831"/>
            <a:ext cx="1006545" cy="2003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83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9E92F4C-5D09-E0B3-94AC-8798276A8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71" y="1473963"/>
            <a:ext cx="10452225" cy="1955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9D4382-E589-544A-A7D2-05F56A1BD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</a:t>
            </a:r>
            <a:r>
              <a:rPr lang="en-US" altLang="zh-CN" baseline="30000" dirty="0"/>
              <a:t>th</a:t>
            </a:r>
            <a:r>
              <a:rPr lang="zh-CN" altLang="en-US" dirty="0"/>
              <a:t> </a:t>
            </a:r>
            <a:r>
              <a:rPr lang="en-US" altLang="zh-CN" dirty="0"/>
              <a:t>step:</a:t>
            </a:r>
            <a:r>
              <a:rPr lang="zh-CN" altLang="en-US" dirty="0"/>
              <a:t> </a:t>
            </a:r>
            <a:r>
              <a:rPr lang="en-US" altLang="zh-CN" dirty="0"/>
              <a:t>Download</a:t>
            </a:r>
            <a:r>
              <a:rPr lang="zh-CN" altLang="en-US" dirty="0"/>
              <a:t> </a:t>
            </a:r>
            <a:r>
              <a:rPr lang="en-US" altLang="zh-CN" dirty="0"/>
              <a:t>detection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 err="1"/>
              <a:t>pdb</a:t>
            </a:r>
            <a:r>
              <a:rPr lang="zh-CN" altLang="en-US" dirty="0"/>
              <a:t> </a:t>
            </a:r>
            <a:r>
              <a:rPr lang="en-US" altLang="zh-CN" dirty="0"/>
              <a:t>files</a:t>
            </a:r>
            <a:r>
              <a:rPr lang="zh-CN" altLang="en-US" dirty="0"/>
              <a:t> </a:t>
            </a:r>
            <a:r>
              <a:rPr lang="en-US" altLang="zh-CN" dirty="0"/>
              <a:t>locally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CF30E3-15CA-DC40-A583-76989D0959ED}"/>
              </a:ext>
            </a:extLst>
          </p:cNvPr>
          <p:cNvSpPr/>
          <p:nvPr/>
        </p:nvSpPr>
        <p:spPr>
          <a:xfrm>
            <a:off x="838200" y="1780821"/>
            <a:ext cx="308757" cy="3739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CE65E4-76AB-1744-A722-15AE543F5B17}"/>
              </a:ext>
            </a:extLst>
          </p:cNvPr>
          <p:cNvSpPr txBox="1"/>
          <p:nvPr/>
        </p:nvSpPr>
        <p:spPr>
          <a:xfrm>
            <a:off x="1146957" y="1692111"/>
            <a:ext cx="3621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Click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here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to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download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2FA132-40B4-4FE8-47FD-3B9961E1403E}"/>
              </a:ext>
            </a:extLst>
          </p:cNvPr>
          <p:cNvSpPr txBox="1"/>
          <p:nvPr/>
        </p:nvSpPr>
        <p:spPr>
          <a:xfrm>
            <a:off x="818407" y="3517710"/>
            <a:ext cx="5277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Detection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Results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and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structure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 err="1">
                <a:solidFill>
                  <a:srgbClr val="FF0000"/>
                </a:solidFill>
              </a:rPr>
              <a:t>pdb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files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629F2F-97DA-7329-80FD-3C884F456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03" y="4067339"/>
            <a:ext cx="54610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42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A0EC22-66EC-CEAB-8DE0-98F3EBDD8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909" y="1205453"/>
            <a:ext cx="9772182" cy="16286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EDE80B-BEC2-8045-94AB-8DB0B282E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9</a:t>
            </a:r>
            <a:r>
              <a:rPr lang="en-US" altLang="zh-CN" baseline="30000" dirty="0"/>
              <a:t>th</a:t>
            </a:r>
            <a:r>
              <a:rPr lang="zh-CN" altLang="en-US" dirty="0"/>
              <a:t> </a:t>
            </a:r>
            <a:r>
              <a:rPr lang="en-US" altLang="zh-CN" dirty="0"/>
              <a:t>Structure</a:t>
            </a:r>
            <a:r>
              <a:rPr lang="zh-CN" altLang="en-US" dirty="0"/>
              <a:t> </a:t>
            </a:r>
            <a:r>
              <a:rPr lang="en-US" altLang="zh-CN" dirty="0"/>
              <a:t>Visualization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0AF655-6B31-524D-AEAC-3B2AC8834DAD}"/>
              </a:ext>
            </a:extLst>
          </p:cNvPr>
          <p:cNvSpPr/>
          <p:nvPr/>
        </p:nvSpPr>
        <p:spPr>
          <a:xfrm>
            <a:off x="1325088" y="1645848"/>
            <a:ext cx="308757" cy="3739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011359-B87D-4840-B956-B27285520642}"/>
              </a:ext>
            </a:extLst>
          </p:cNvPr>
          <p:cNvSpPr txBox="1"/>
          <p:nvPr/>
        </p:nvSpPr>
        <p:spPr>
          <a:xfrm>
            <a:off x="648194" y="2108259"/>
            <a:ext cx="3621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Click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here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to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visualize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9C6102-6F06-06E8-DB9E-883983A4A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156" y="2895162"/>
            <a:ext cx="52959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24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0A6F2-FD51-CC47-A5B7-AD93C32E1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Contact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7B5BC-CBD2-2A45-A5ED-5CDB32CD6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Professor:</a:t>
            </a:r>
          </a:p>
          <a:p>
            <a:r>
              <a:rPr lang="en-US" altLang="zh-CN" dirty="0"/>
              <a:t>Daisuke</a:t>
            </a:r>
            <a:r>
              <a:rPr lang="zh-CN" altLang="en-US" dirty="0"/>
              <a:t> </a:t>
            </a:r>
            <a:r>
              <a:rPr lang="en-US" altLang="zh-CN" dirty="0" err="1"/>
              <a:t>Kihara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en-US" altLang="zh-CN" dirty="0">
                <a:hlinkClick r:id="rId2"/>
              </a:rPr>
              <a:t>dkihara@purdue.edu</a:t>
            </a:r>
            <a:r>
              <a:rPr lang="en-US" altLang="zh-CN" dirty="0"/>
              <a:t>)</a:t>
            </a:r>
          </a:p>
          <a:p>
            <a:endParaRPr lang="en-US" dirty="0"/>
          </a:p>
          <a:p>
            <a:r>
              <a:rPr lang="en-US" altLang="zh-CN" dirty="0"/>
              <a:t>Developer:</a:t>
            </a:r>
          </a:p>
          <a:p>
            <a:r>
              <a:rPr lang="en-US" altLang="zh-CN" dirty="0"/>
              <a:t>Xiao</a:t>
            </a:r>
            <a:r>
              <a:rPr lang="zh-CN" altLang="en-US" dirty="0"/>
              <a:t> </a:t>
            </a:r>
            <a:r>
              <a:rPr lang="en-US" altLang="zh-CN" dirty="0"/>
              <a:t>Wang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en-US" altLang="zh-CN" dirty="0">
                <a:hlinkClick r:id="rId3"/>
              </a:rPr>
              <a:t>wang3702@purdue.edu</a:t>
            </a:r>
            <a:r>
              <a:rPr lang="en-US" altLang="zh-CN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670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6988A-2AEC-3E45-BAD6-DC7D92F75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CryoREAD</a:t>
            </a:r>
            <a:r>
              <a:rPr lang="zh-CN" altLang="en-US" dirty="0"/>
              <a:t> </a:t>
            </a:r>
            <a:r>
              <a:rPr lang="en-US" altLang="zh-CN" dirty="0"/>
              <a:t>EM</a:t>
            </a:r>
            <a:r>
              <a:rPr lang="zh-CN" altLang="en-US" dirty="0"/>
              <a:t> </a:t>
            </a:r>
            <a:r>
              <a:rPr lang="en-US" altLang="zh-CN" dirty="0"/>
              <a:t>Server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E136A-903A-DD41-9C51-3F4723393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Code:</a:t>
            </a:r>
          </a:p>
          <a:p>
            <a:r>
              <a:rPr lang="en-US" dirty="0">
                <a:hlinkClick r:id="rId2"/>
              </a:rPr>
              <a:t>https://github.com/kiharalab/CryoREAD</a:t>
            </a:r>
            <a:r>
              <a:rPr lang="zh-CN" altLang="en-US" dirty="0"/>
              <a:t> </a:t>
            </a:r>
            <a:endParaRPr lang="en-US" dirty="0"/>
          </a:p>
          <a:p>
            <a:r>
              <a:rPr lang="en-US" altLang="zh-CN" dirty="0"/>
              <a:t>Server:</a:t>
            </a:r>
          </a:p>
          <a:p>
            <a:r>
              <a:rPr lang="en-US" dirty="0">
                <a:hlinkClick r:id="rId3"/>
              </a:rPr>
              <a:t>https://em.kiharalab.org/algorithm/CryoREAD</a:t>
            </a:r>
            <a:r>
              <a:rPr lang="zh-CN" altLang="en-US" dirty="0"/>
              <a:t>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1A09D2-0DFA-0067-B2BB-0C94E9658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1404" y="1825625"/>
            <a:ext cx="2061266" cy="202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60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B11C23-7A95-EC48-9EF8-4998FEAAE2B7}"/>
              </a:ext>
            </a:extLst>
          </p:cNvPr>
          <p:cNvSpPr/>
          <p:nvPr/>
        </p:nvSpPr>
        <p:spPr>
          <a:xfrm>
            <a:off x="4408517" y="2967335"/>
            <a:ext cx="33749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</a:t>
            </a:r>
            <a:r>
              <a:rPr lang="zh-CN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altLang="zh-C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You</a:t>
            </a:r>
            <a:r>
              <a:rPr lang="en-US" altLang="zh-C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!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687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6988A-2AEC-3E45-BAD6-DC7D92F75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lang="en-US" altLang="zh-CN" baseline="30000" dirty="0"/>
              <a:t>st</a:t>
            </a:r>
            <a:r>
              <a:rPr lang="zh-CN" altLang="en-US" dirty="0"/>
              <a:t> </a:t>
            </a:r>
            <a:r>
              <a:rPr lang="en-US" altLang="zh-CN" dirty="0"/>
              <a:t>step</a:t>
            </a:r>
            <a:r>
              <a:rPr lang="zh-CN" altLang="en-US" dirty="0"/>
              <a:t> </a:t>
            </a:r>
            <a:r>
              <a:rPr lang="en-US" altLang="zh-CN" dirty="0"/>
              <a:t>(optional):</a:t>
            </a:r>
            <a:r>
              <a:rPr lang="zh-CN" altLang="en-US" dirty="0"/>
              <a:t> </a:t>
            </a:r>
            <a:r>
              <a:rPr lang="en-US" altLang="zh-CN" dirty="0"/>
              <a:t>Registration</a:t>
            </a:r>
            <a:r>
              <a:rPr lang="zh-CN" altLang="en-US" dirty="0"/>
              <a:t> 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29DC44-0B73-8482-EDBC-C5B74FF33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066"/>
            <a:ext cx="10515600" cy="435133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https://em.kiharalab.org/users/registerpage</a:t>
            </a:r>
            <a:endParaRPr lang="en-US" dirty="0"/>
          </a:p>
          <a:p>
            <a:pPr algn="l"/>
            <a:r>
              <a:rPr lang="en-US" b="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 You will need to verify your email address to activate the account. The email will usually arrive instantly, but it might also take up to 1-2 hours.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4C2076-AFFC-19FF-5DA7-423EF3959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879" y="3429000"/>
            <a:ext cx="2053459" cy="3080188"/>
          </a:xfrm>
          <a:prstGeom prst="rect">
            <a:avLst/>
          </a:prstGeom>
        </p:spPr>
      </p:pic>
      <p:pic>
        <p:nvPicPr>
          <p:cNvPr id="1026" name="Picture 2" descr="Step 1 Screenshot">
            <a:extLst>
              <a:ext uri="{FF2B5EF4-FFF2-40B4-BE49-F238E27FC236}">
                <a16:creationId xmlns:a16="http://schemas.microsoft.com/office/drawing/2014/main" id="{852C219A-EAE2-D1CC-1B03-FA4DBD01A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890" y="3429000"/>
            <a:ext cx="2448538" cy="320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453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6988A-2AEC-3E45-BAD6-DC7D92F75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r>
              <a:rPr lang="en-US" altLang="zh-CN" baseline="30000" dirty="0"/>
              <a:t>nd</a:t>
            </a:r>
            <a:r>
              <a:rPr lang="zh-CN" altLang="en-US" dirty="0"/>
              <a:t> </a:t>
            </a:r>
            <a:r>
              <a:rPr lang="en-US" altLang="zh-CN" dirty="0"/>
              <a:t>step:</a:t>
            </a:r>
            <a:r>
              <a:rPr lang="zh-CN" altLang="en-US" dirty="0"/>
              <a:t> </a:t>
            </a:r>
            <a:r>
              <a:rPr lang="en-US" altLang="zh-CN" dirty="0"/>
              <a:t>Submit</a:t>
            </a:r>
            <a:r>
              <a:rPr lang="zh-CN" altLang="en-US" dirty="0"/>
              <a:t> </a:t>
            </a:r>
            <a:r>
              <a:rPr lang="en-US" altLang="zh-CN" dirty="0"/>
              <a:t>Jobs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29DC44-0B73-8482-EDBC-C5B74FF33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066"/>
            <a:ext cx="10515600" cy="435133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https://em.kiharalab.org/algorithm/CryoREAD</a:t>
            </a:r>
            <a:r>
              <a:rPr lang="zh-CN" alt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DD2DFE-6093-5457-9BAD-8283E49BB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062" y="2047826"/>
            <a:ext cx="7772400" cy="452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98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6988A-2AEC-3E45-BAD6-DC7D92F75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r>
              <a:rPr lang="en-US" altLang="zh-CN" baseline="30000" dirty="0"/>
              <a:t>nd</a:t>
            </a:r>
            <a:r>
              <a:rPr lang="zh-CN" altLang="en-US" dirty="0"/>
              <a:t> </a:t>
            </a:r>
            <a:r>
              <a:rPr lang="en-US" altLang="zh-CN" dirty="0"/>
              <a:t>step:</a:t>
            </a:r>
            <a:r>
              <a:rPr lang="zh-CN" altLang="en-US" dirty="0"/>
              <a:t> </a:t>
            </a:r>
            <a:r>
              <a:rPr lang="en-US" altLang="zh-CN" dirty="0"/>
              <a:t>Submit</a:t>
            </a:r>
            <a:r>
              <a:rPr lang="zh-CN" altLang="en-US" dirty="0"/>
              <a:t> </a:t>
            </a:r>
            <a:r>
              <a:rPr lang="en-US" altLang="zh-CN" dirty="0"/>
              <a:t>Jobs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29DC44-0B73-8482-EDBC-C5B74FF33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066"/>
            <a:ext cx="10515600" cy="435133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https://em.kiharalab.org/algorithm/CryoREAD</a:t>
            </a:r>
            <a:r>
              <a:rPr lang="zh-CN" alt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3EAC6D-8321-D9C3-4024-9DCE38D9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208" y="2266034"/>
            <a:ext cx="5147442" cy="422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70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6988A-2AEC-3E45-BAD6-DC7D92F75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</a:t>
            </a:r>
            <a:r>
              <a:rPr lang="en-US" altLang="zh-CN" baseline="30000" dirty="0"/>
              <a:t>rd</a:t>
            </a:r>
            <a:r>
              <a:rPr lang="zh-CN" altLang="en-US" dirty="0"/>
              <a:t> </a:t>
            </a:r>
            <a:r>
              <a:rPr lang="en-US" altLang="zh-CN" dirty="0"/>
              <a:t>step:</a:t>
            </a:r>
            <a:r>
              <a:rPr lang="zh-CN" altLang="en-US" dirty="0"/>
              <a:t> </a:t>
            </a:r>
            <a:r>
              <a:rPr lang="en-US" altLang="zh-CN" dirty="0"/>
              <a:t>Visualize</a:t>
            </a:r>
            <a:r>
              <a:rPr lang="zh-CN" altLang="en-US" dirty="0"/>
              <a:t> </a:t>
            </a:r>
            <a:r>
              <a:rPr lang="en-US" altLang="zh-CN" dirty="0"/>
              <a:t>jobs/Download</a:t>
            </a:r>
            <a:r>
              <a:rPr lang="zh-CN" altLang="en-US" dirty="0"/>
              <a:t> </a:t>
            </a:r>
            <a:r>
              <a:rPr lang="en-US" altLang="zh-CN" dirty="0"/>
              <a:t>Results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5DEA24-B083-1D60-35C0-444000D32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After</a:t>
            </a:r>
            <a:r>
              <a:rPr lang="zh-CN" altLang="en-US" dirty="0"/>
              <a:t> </a:t>
            </a:r>
            <a:r>
              <a:rPr lang="en-US" altLang="zh-CN" dirty="0"/>
              <a:t>submission,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redirected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job</a:t>
            </a:r>
            <a:r>
              <a:rPr lang="zh-CN" altLang="en-US" dirty="0"/>
              <a:t> </a:t>
            </a:r>
            <a:r>
              <a:rPr lang="en-US" altLang="zh-CN" dirty="0"/>
              <a:t>view</a:t>
            </a:r>
            <a:r>
              <a:rPr lang="zh-CN" altLang="en-US" dirty="0"/>
              <a:t> </a:t>
            </a:r>
            <a:r>
              <a:rPr lang="en-US" altLang="zh-CN" dirty="0"/>
              <a:t>page,</a:t>
            </a:r>
            <a:r>
              <a:rPr lang="zh-CN" altLang="en-US" dirty="0"/>
              <a:t> </a:t>
            </a:r>
            <a:r>
              <a:rPr lang="en-US" altLang="zh-CN" dirty="0"/>
              <a:t>please</a:t>
            </a:r>
            <a:r>
              <a:rPr lang="zh-CN" altLang="en-US" dirty="0"/>
              <a:t> </a:t>
            </a:r>
            <a:r>
              <a:rPr lang="en-US" altLang="zh-CN" dirty="0"/>
              <a:t>bookmark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did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register.</a:t>
            </a:r>
          </a:p>
          <a:p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registered,</a:t>
            </a:r>
            <a:r>
              <a:rPr lang="zh-CN" altLang="en-US" dirty="0"/>
              <a:t> </a:t>
            </a:r>
            <a:r>
              <a:rPr lang="en-US" altLang="zh-CN" dirty="0"/>
              <a:t>check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results</a:t>
            </a:r>
            <a:r>
              <a:rPr lang="zh-CN" altLang="en-US" dirty="0"/>
              <a:t> </a:t>
            </a:r>
            <a:r>
              <a:rPr lang="en-US" altLang="zh-CN" dirty="0"/>
              <a:t>under</a:t>
            </a:r>
            <a:r>
              <a:rPr lang="zh-CN" altLang="en-US" dirty="0"/>
              <a:t> </a:t>
            </a:r>
            <a:r>
              <a:rPr lang="en-US" altLang="zh-CN" dirty="0"/>
              <a:t>My Jobs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C549C6-BE60-00BE-D1D9-5B38174E6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136" y="3328211"/>
            <a:ext cx="8976582" cy="26648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01F40E-F6E6-F127-7E08-C9BBE14D82BA}"/>
              </a:ext>
            </a:extLst>
          </p:cNvPr>
          <p:cNvSpPr/>
          <p:nvPr/>
        </p:nvSpPr>
        <p:spPr>
          <a:xfrm>
            <a:off x="7164915" y="5320333"/>
            <a:ext cx="780906" cy="4214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98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6988A-2AEC-3E45-BAD6-DC7D92F75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</a:t>
            </a:r>
            <a:r>
              <a:rPr lang="en-US" altLang="zh-CN" baseline="30000" dirty="0"/>
              <a:t>rd</a:t>
            </a:r>
            <a:r>
              <a:rPr lang="zh-CN" altLang="en-US" dirty="0"/>
              <a:t> </a:t>
            </a:r>
            <a:r>
              <a:rPr lang="en-US" altLang="zh-CN" dirty="0"/>
              <a:t>step:</a:t>
            </a:r>
            <a:r>
              <a:rPr lang="zh-CN" altLang="en-US" dirty="0"/>
              <a:t> </a:t>
            </a:r>
            <a:r>
              <a:rPr lang="en-US" altLang="zh-CN" dirty="0"/>
              <a:t>Visualize</a:t>
            </a:r>
            <a:r>
              <a:rPr lang="zh-CN" altLang="en-US" dirty="0"/>
              <a:t> </a:t>
            </a:r>
            <a:r>
              <a:rPr lang="en-US" altLang="zh-CN" dirty="0"/>
              <a:t>jobs/Download</a:t>
            </a:r>
            <a:r>
              <a:rPr lang="zh-CN" altLang="en-US" dirty="0"/>
              <a:t> </a:t>
            </a:r>
            <a:r>
              <a:rPr lang="en-US" altLang="zh-CN" dirty="0"/>
              <a:t>Results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AC595C-96EF-23C9-C6BE-9D4008074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611533"/>
            <a:ext cx="7772400" cy="45808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922FF69-8424-1C23-9119-EAF2772A289C}"/>
              </a:ext>
            </a:extLst>
          </p:cNvPr>
          <p:cNvSpPr/>
          <p:nvPr/>
        </p:nvSpPr>
        <p:spPr>
          <a:xfrm>
            <a:off x="8131867" y="2240803"/>
            <a:ext cx="970092" cy="3762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24A52F-7606-1285-DAB7-5E35109EEC63}"/>
              </a:ext>
            </a:extLst>
          </p:cNvPr>
          <p:cNvSpPr txBox="1"/>
          <p:nvPr/>
        </p:nvSpPr>
        <p:spPr>
          <a:xfrm>
            <a:off x="8367156" y="1594472"/>
            <a:ext cx="3230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Check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here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to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download modeled structure.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234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A57C55-93B8-4B4C-C7B2-4B3D2D587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754" y="1594472"/>
            <a:ext cx="7772400" cy="4449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26988A-2AEC-3E45-BAD6-DC7D92F75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</a:t>
            </a:r>
            <a:r>
              <a:rPr lang="en-US" altLang="zh-CN" baseline="30000" dirty="0"/>
              <a:t>th</a:t>
            </a:r>
            <a:r>
              <a:rPr lang="en-US" altLang="zh-CN" dirty="0"/>
              <a:t> step: Show map online(optional)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22FF69-8424-1C23-9119-EAF2772A289C}"/>
              </a:ext>
            </a:extLst>
          </p:cNvPr>
          <p:cNvSpPr/>
          <p:nvPr/>
        </p:nvSpPr>
        <p:spPr>
          <a:xfrm>
            <a:off x="7309432" y="3683473"/>
            <a:ext cx="1897630" cy="12248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24A52F-7606-1285-DAB7-5E35109EEC63}"/>
              </a:ext>
            </a:extLst>
          </p:cNvPr>
          <p:cNvSpPr txBox="1"/>
          <p:nvPr/>
        </p:nvSpPr>
        <p:spPr>
          <a:xfrm>
            <a:off x="9497154" y="3834236"/>
            <a:ext cx="2694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Click … to expand the “</a:t>
            </a:r>
            <a:r>
              <a:rPr lang="en-US" altLang="zh-CN" dirty="0" err="1">
                <a:solidFill>
                  <a:srgbClr val="FF0000"/>
                </a:solidFill>
              </a:rPr>
              <a:t>isosurface</a:t>
            </a:r>
            <a:r>
              <a:rPr lang="en-US" altLang="zh-CN" dirty="0">
                <a:solidFill>
                  <a:srgbClr val="FF0000"/>
                </a:solidFill>
              </a:rPr>
              <a:t>”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tab to adjust the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contour level.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799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6988A-2AEC-3E45-BAD6-DC7D92F75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Colab</a:t>
            </a:r>
            <a:r>
              <a:rPr lang="zh-CN" altLang="en-US" dirty="0"/>
              <a:t> </a:t>
            </a:r>
            <a:r>
              <a:rPr lang="en-US" altLang="zh-CN" dirty="0"/>
              <a:t>Platform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E136A-903A-DD41-9C51-3F4723393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Code:</a:t>
            </a:r>
          </a:p>
          <a:p>
            <a:r>
              <a:rPr lang="en-US" dirty="0">
                <a:hlinkClick r:id="rId2"/>
              </a:rPr>
              <a:t>https://github.com/kiharalab/CryoREAD</a:t>
            </a:r>
            <a:r>
              <a:rPr lang="zh-CN" altLang="en-US" dirty="0"/>
              <a:t> </a:t>
            </a:r>
            <a:endParaRPr lang="en-US" dirty="0"/>
          </a:p>
          <a:p>
            <a:r>
              <a:rPr lang="en-US" altLang="zh-CN" dirty="0"/>
              <a:t>Platform:</a:t>
            </a:r>
          </a:p>
          <a:p>
            <a:r>
              <a:rPr lang="en-US" dirty="0">
                <a:hlinkClick r:id="rId3"/>
              </a:rPr>
              <a:t>https://bit.ly/CryoREAD</a:t>
            </a:r>
            <a:r>
              <a:rPr lang="zh-CN" altLang="en-US" dirty="0"/>
              <a:t> </a:t>
            </a:r>
            <a:endParaRPr lang="en-US" dirty="0"/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suggest:</a:t>
            </a:r>
            <a:r>
              <a:rPr lang="zh-CN" altLang="en-US" dirty="0"/>
              <a:t> 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Chrome</a:t>
            </a:r>
            <a:r>
              <a:rPr lang="zh-CN" altLang="en-US" dirty="0"/>
              <a:t> </a:t>
            </a:r>
            <a:r>
              <a:rPr lang="en-US" altLang="zh-CN" dirty="0"/>
              <a:t>Browser</a:t>
            </a:r>
            <a:r>
              <a:rPr lang="zh-CN" altLang="en-US" dirty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Google Chrome - Wikipedia">
            <a:extLst>
              <a:ext uri="{FF2B5EF4-FFF2-40B4-BE49-F238E27FC236}">
                <a16:creationId xmlns:a16="http://schemas.microsoft.com/office/drawing/2014/main" id="{CAFBFBF7-7B65-5841-8D7E-0DCED1794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978" y="4988906"/>
            <a:ext cx="1322994" cy="132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0A252E-96EF-66E2-28C0-10E0D02E78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2750" y="3276337"/>
            <a:ext cx="6123276" cy="26108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9A9CFE-DA86-7DDC-D52B-A9A9E0FD30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6490" y="1459436"/>
            <a:ext cx="1700861" cy="16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4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1785</TotalTime>
  <Words>504</Words>
  <Application>Microsoft Macintosh PowerPoint</Application>
  <PresentationFormat>Widescreen</PresentationFormat>
  <Paragraphs>69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CryoREAD Tutorial</vt:lpstr>
      <vt:lpstr>CryoREAD EM Server</vt:lpstr>
      <vt:lpstr>1st step (optional): Registration  </vt:lpstr>
      <vt:lpstr>2nd step: Submit Jobs</vt:lpstr>
      <vt:lpstr>2nd step: Submit Jobs</vt:lpstr>
      <vt:lpstr>3rd step: Visualize jobs/Download Results</vt:lpstr>
      <vt:lpstr>3rd step: Visualize jobs/Download Results</vt:lpstr>
      <vt:lpstr>4th step: Show map online(optional)</vt:lpstr>
      <vt:lpstr>Colab Platform</vt:lpstr>
      <vt:lpstr>1st step: Log in Colab with your google account</vt:lpstr>
      <vt:lpstr>2nd step: Connect to Colab machine.</vt:lpstr>
      <vt:lpstr>3rd step: Install dependencies</vt:lpstr>
      <vt:lpstr>4th step: upload your map with mrc format</vt:lpstr>
      <vt:lpstr>5th step: upload your sequence information via fasta</vt:lpstr>
      <vt:lpstr>6th step: Confirm your parameters.</vt:lpstr>
      <vt:lpstr>7th step: Run CryoREAD</vt:lpstr>
      <vt:lpstr>8th step: Download detection and pdb files locally</vt:lpstr>
      <vt:lpstr>9th Structure Visualization</vt:lpstr>
      <vt:lpstr>Contact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DAQ tutorial</dc:title>
  <dc:creator>Wang, Xiao</dc:creator>
  <cp:lastModifiedBy>Wang, Xiao</cp:lastModifiedBy>
  <cp:revision>67</cp:revision>
  <dcterms:created xsi:type="dcterms:W3CDTF">2022-01-17T17:18:59Z</dcterms:created>
  <dcterms:modified xsi:type="dcterms:W3CDTF">2023-11-15T15:22:35Z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2023-05-16T02:42:53Z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843c84df-0f9a-41a4-b397-a129da8ed4f1</vt:lpwstr>
  </property>
  <property fmtid="{D5CDD505-2E9C-101B-9397-08002B2CF9AE}" pid="8" name="MSIP_Label_4044bd30-2ed7-4c9d-9d12-46200872a97b_ContentBits">
    <vt:lpwstr>0</vt:lpwstr>
  </property>
</Properties>
</file>